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03" r:id="rId1"/>
    <p:sldMasterId id="2147484710" r:id="rId2"/>
    <p:sldMasterId id="2147484700" r:id="rId3"/>
    <p:sldMasterId id="2147484723" r:id="rId4"/>
  </p:sldMasterIdLst>
  <p:notesMasterIdLst>
    <p:notesMasterId r:id="rId86"/>
  </p:notesMasterIdLst>
  <p:handoutMasterIdLst>
    <p:handoutMasterId r:id="rId87"/>
  </p:handoutMasterIdLst>
  <p:sldIdLst>
    <p:sldId id="256" r:id="rId5"/>
    <p:sldId id="675" r:id="rId6"/>
    <p:sldId id="643" r:id="rId7"/>
    <p:sldId id="644" r:id="rId8"/>
    <p:sldId id="645" r:id="rId9"/>
    <p:sldId id="646" r:id="rId10"/>
    <p:sldId id="674" r:id="rId11"/>
    <p:sldId id="557" r:id="rId12"/>
    <p:sldId id="558" r:id="rId13"/>
    <p:sldId id="673" r:id="rId14"/>
    <p:sldId id="560" r:id="rId15"/>
    <p:sldId id="672" r:id="rId16"/>
    <p:sldId id="613" r:id="rId17"/>
    <p:sldId id="669" r:id="rId18"/>
    <p:sldId id="623" r:id="rId19"/>
    <p:sldId id="626" r:id="rId20"/>
    <p:sldId id="629" r:id="rId21"/>
    <p:sldId id="627" r:id="rId22"/>
    <p:sldId id="628" r:id="rId23"/>
    <p:sldId id="625" r:id="rId24"/>
    <p:sldId id="668" r:id="rId25"/>
    <p:sldId id="518" r:id="rId26"/>
    <p:sldId id="553" r:id="rId27"/>
    <p:sldId id="573" r:id="rId28"/>
    <p:sldId id="554" r:id="rId29"/>
    <p:sldId id="636" r:id="rId30"/>
    <p:sldId id="555" r:id="rId31"/>
    <p:sldId id="637" r:id="rId32"/>
    <p:sldId id="556" r:id="rId33"/>
    <p:sldId id="667" r:id="rId34"/>
    <p:sldId id="559" r:id="rId35"/>
    <p:sldId id="640" r:id="rId36"/>
    <p:sldId id="608" r:id="rId37"/>
    <p:sldId id="567" r:id="rId38"/>
    <p:sldId id="639" r:id="rId39"/>
    <p:sldId id="568" r:id="rId40"/>
    <p:sldId id="569" r:id="rId41"/>
    <p:sldId id="638" r:id="rId42"/>
    <p:sldId id="571" r:id="rId43"/>
    <p:sldId id="572" r:id="rId44"/>
    <p:sldId id="574" r:id="rId45"/>
    <p:sldId id="641" r:id="rId46"/>
    <p:sldId id="575" r:id="rId47"/>
    <p:sldId id="576" r:id="rId48"/>
    <p:sldId id="561" r:id="rId49"/>
    <p:sldId id="577" r:id="rId50"/>
    <p:sldId id="562" r:id="rId51"/>
    <p:sldId id="666" r:id="rId52"/>
    <p:sldId id="605" r:id="rId53"/>
    <p:sldId id="564" r:id="rId54"/>
    <p:sldId id="665" r:id="rId55"/>
    <p:sldId id="566" r:id="rId56"/>
    <p:sldId id="565" r:id="rId57"/>
    <p:sldId id="664" r:id="rId58"/>
    <p:sldId id="578" r:id="rId59"/>
    <p:sldId id="579" r:id="rId60"/>
    <p:sldId id="580" r:id="rId61"/>
    <p:sldId id="588" r:id="rId62"/>
    <p:sldId id="596" r:id="rId63"/>
    <p:sldId id="581" r:id="rId64"/>
    <p:sldId id="582" r:id="rId65"/>
    <p:sldId id="583" r:id="rId66"/>
    <p:sldId id="651" r:id="rId67"/>
    <p:sldId id="662" r:id="rId68"/>
    <p:sldId id="584" r:id="rId69"/>
    <p:sldId id="600" r:id="rId70"/>
    <p:sldId id="602" r:id="rId71"/>
    <p:sldId id="603" r:id="rId72"/>
    <p:sldId id="597" r:id="rId73"/>
    <p:sldId id="599" r:id="rId74"/>
    <p:sldId id="601" r:id="rId75"/>
    <p:sldId id="589" r:id="rId76"/>
    <p:sldId id="590" r:id="rId77"/>
    <p:sldId id="591" r:id="rId78"/>
    <p:sldId id="595" r:id="rId79"/>
    <p:sldId id="598" r:id="rId80"/>
    <p:sldId id="585" r:id="rId81"/>
    <p:sldId id="592" r:id="rId82"/>
    <p:sldId id="663" r:id="rId83"/>
    <p:sldId id="630" r:id="rId84"/>
    <p:sldId id="258" r:id="rId85"/>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521415D9-36F7-43E2-AB2F-B90AF26B5E84}">
      <p14:sectionLst xmlns:p14="http://schemas.microsoft.com/office/powerpoint/2010/main">
        <p14:section name="默认节" id="{7D11D8FC-8D81-4D86-A9AD-615A642EF1F8}">
          <p14:sldIdLst>
            <p14:sldId id="256"/>
            <p14:sldId id="675"/>
            <p14:sldId id="643"/>
            <p14:sldId id="644"/>
            <p14:sldId id="645"/>
            <p14:sldId id="646"/>
            <p14:sldId id="674"/>
            <p14:sldId id="557"/>
            <p14:sldId id="558"/>
            <p14:sldId id="673"/>
            <p14:sldId id="560"/>
            <p14:sldId id="672"/>
            <p14:sldId id="613"/>
            <p14:sldId id="669"/>
            <p14:sldId id="623"/>
            <p14:sldId id="626"/>
            <p14:sldId id="629"/>
            <p14:sldId id="627"/>
            <p14:sldId id="628"/>
            <p14:sldId id="625"/>
            <p14:sldId id="668"/>
            <p14:sldId id="518"/>
            <p14:sldId id="553"/>
            <p14:sldId id="573"/>
            <p14:sldId id="554"/>
            <p14:sldId id="636"/>
            <p14:sldId id="555"/>
            <p14:sldId id="637"/>
            <p14:sldId id="556"/>
            <p14:sldId id="667"/>
            <p14:sldId id="559"/>
            <p14:sldId id="640"/>
            <p14:sldId id="608"/>
            <p14:sldId id="567"/>
            <p14:sldId id="639"/>
            <p14:sldId id="568"/>
            <p14:sldId id="569"/>
            <p14:sldId id="638"/>
            <p14:sldId id="571"/>
            <p14:sldId id="572"/>
            <p14:sldId id="574"/>
            <p14:sldId id="641"/>
            <p14:sldId id="575"/>
            <p14:sldId id="576"/>
            <p14:sldId id="561"/>
            <p14:sldId id="577"/>
            <p14:sldId id="562"/>
            <p14:sldId id="666"/>
            <p14:sldId id="605"/>
            <p14:sldId id="564"/>
            <p14:sldId id="665"/>
            <p14:sldId id="566"/>
            <p14:sldId id="565"/>
            <p14:sldId id="664"/>
            <p14:sldId id="578"/>
            <p14:sldId id="579"/>
            <p14:sldId id="580"/>
            <p14:sldId id="588"/>
            <p14:sldId id="596"/>
            <p14:sldId id="581"/>
            <p14:sldId id="582"/>
            <p14:sldId id="583"/>
            <p14:sldId id="651"/>
            <p14:sldId id="662"/>
          </p14:sldIdLst>
        </p14:section>
        <p14:section name="无标题节" id="{FE504436-3468-4C51-81F7-CC2715D685D9}">
          <p14:sldIdLst>
            <p14:sldId id="584"/>
            <p14:sldId id="600"/>
            <p14:sldId id="602"/>
            <p14:sldId id="603"/>
            <p14:sldId id="597"/>
            <p14:sldId id="599"/>
            <p14:sldId id="601"/>
            <p14:sldId id="589"/>
            <p14:sldId id="590"/>
            <p14:sldId id="591"/>
            <p14:sldId id="595"/>
            <p14:sldId id="598"/>
            <p14:sldId id="585"/>
            <p14:sldId id="592"/>
            <p14:sldId id="663"/>
            <p14:sldId id="630"/>
            <p14:sldId id="2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680D"/>
    <a:srgbClr val="FF6600"/>
    <a:srgbClr val="FF9900"/>
    <a:srgbClr val="99CCFF"/>
    <a:srgbClr val="66FFFF"/>
    <a:srgbClr val="0000FF"/>
    <a:srgbClr val="336699"/>
    <a:srgbClr val="006699"/>
    <a:srgbClr val="66CC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88736" autoAdjust="0"/>
  </p:normalViewPr>
  <p:slideViewPr>
    <p:cSldViewPr>
      <p:cViewPr varScale="1">
        <p:scale>
          <a:sx n="84" d="100"/>
          <a:sy n="84" d="100"/>
        </p:scale>
        <p:origin x="82" y="48"/>
      </p:cViewPr>
      <p:guideLst>
        <p:guide orient="horz" pos="2160"/>
        <p:guide pos="3840"/>
      </p:guideLst>
    </p:cSldViewPr>
  </p:slideViewPr>
  <p:outlineViewPr>
    <p:cViewPr>
      <p:scale>
        <a:sx n="33" d="100"/>
        <a:sy n="33" d="100"/>
      </p:scale>
      <p:origin x="0" y="-1258"/>
    </p:cViewPr>
  </p:outlineViewPr>
  <p:notesTextViewPr>
    <p:cViewPr>
      <p:scale>
        <a:sx n="100" d="100"/>
        <a:sy n="100" d="100"/>
      </p:scale>
      <p:origin x="0" y="0"/>
    </p:cViewPr>
  </p:notesTextViewPr>
  <p:sorterViewPr>
    <p:cViewPr>
      <p:scale>
        <a:sx n="40" d="100"/>
        <a:sy n="40" d="100"/>
      </p:scale>
      <p:origin x="0" y="0"/>
    </p:cViewPr>
  </p:sorterViewPr>
  <p:notesViewPr>
    <p:cSldViewPr>
      <p:cViewPr varScale="1">
        <p:scale>
          <a:sx n="51" d="100"/>
          <a:sy n="51" d="100"/>
        </p:scale>
        <p:origin x="-291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4ADCF4E-F9BB-407B-A13D-717F5CB0E3FC}" type="datetimeFigureOut">
              <a:rPr lang="zh-CN" altLang="en-US"/>
              <a:pPr>
                <a:defRPr/>
              </a:pPr>
              <a:t>2020-10-14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7C8DC8C-CE63-4AE0-B876-338DA3FC99D7}" type="slidenum">
              <a:rPr lang="zh-CN" altLang="en-US"/>
              <a:pPr>
                <a:defRPr/>
              </a:pPr>
              <a:t>‹#›</a:t>
            </a:fld>
            <a:endParaRPr lang="zh-CN" altLang="en-US"/>
          </a:p>
        </p:txBody>
      </p:sp>
    </p:spTree>
    <p:extLst>
      <p:ext uri="{BB962C8B-B14F-4D97-AF65-F5344CB8AC3E}">
        <p14:creationId xmlns:p14="http://schemas.microsoft.com/office/powerpoint/2010/main" val="2922062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8194" name="页眉占位符 1"/>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Arial" pitchFamily="34" charset="0"/>
              <a:buNone/>
              <a:defRPr sz="1200">
                <a:latin typeface="Arial" pitchFamily="34" charset="0"/>
              </a:defRPr>
            </a:lvl1pPr>
          </a:lstStyle>
          <a:p>
            <a:pPr>
              <a:defRPr/>
            </a:pPr>
            <a:endParaRPr lang="zh-CN" altLang="en-US"/>
          </a:p>
        </p:txBody>
      </p:sp>
      <p:sp>
        <p:nvSpPr>
          <p:cNvPr id="8195" name="日期占位符 2"/>
          <p:cNvSpPr>
            <a:spLocks noGrp="1" noChangeArrowheads="1"/>
          </p:cNvSpPr>
          <p:nvPr>
            <p:ph type="dt" idx="1"/>
          </p:nvPr>
        </p:nvSpPr>
        <p:spPr bwMode="auto">
          <a:xfrm>
            <a:off x="3884613"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 typeface="Arial" pitchFamily="34" charset="0"/>
              <a:buNone/>
              <a:defRPr sz="1200">
                <a:latin typeface="Arial" pitchFamily="34" charset="0"/>
              </a:defRPr>
            </a:lvl1pPr>
          </a:lstStyle>
          <a:p>
            <a:pPr>
              <a:defRPr/>
            </a:pPr>
            <a:fld id="{F967B401-4090-46D2-A2D0-59C58C8E3191}" type="datetimeFigureOut">
              <a:rPr lang="zh-CN" altLang="en-US"/>
              <a:pPr>
                <a:defRPr/>
              </a:pPr>
              <a:t>2020-10-14</a:t>
            </a:fld>
            <a:endParaRPr lang="zh-CN" altLang="en-US"/>
          </a:p>
        </p:txBody>
      </p:sp>
      <p:sp>
        <p:nvSpPr>
          <p:cNvPr id="27652" name="幻灯片图像占位符 3"/>
          <p:cNvSpPr>
            <a:spLocks noGrp="1" noRot="1" noChangeAspect="1" noChangeArrowheads="1"/>
          </p:cNvSpPr>
          <p:nvPr>
            <p:ph type="sldImg" idx="2"/>
          </p:nvPr>
        </p:nvSpPr>
        <p:spPr bwMode="auto">
          <a:xfrm>
            <a:off x="381000" y="685800"/>
            <a:ext cx="6096000" cy="3429000"/>
          </a:xfrm>
          <a:prstGeom prst="rect">
            <a:avLst/>
          </a:prstGeom>
          <a:noFill/>
          <a:ln w="12700">
            <a:noFill/>
            <a:miter lim="800000"/>
            <a:headEnd/>
            <a:tailEnd/>
          </a:ln>
        </p:spPr>
      </p:sp>
      <p:sp>
        <p:nvSpPr>
          <p:cNvPr id="8197" name="备注占位符 4"/>
          <p:cNvSpPr>
            <a:spLocks noGrp="1" noChangeArrowheads="1"/>
          </p:cNvSpPr>
          <p:nvPr>
            <p:ph type="body" sz="quarter" idx="3"/>
          </p:nvPr>
        </p:nvSpPr>
        <p:spPr bwMode="auto">
          <a:xfrm>
            <a:off x="685800" y="4343400"/>
            <a:ext cx="5486400" cy="4114800"/>
          </a:xfrm>
          <a:prstGeom prst="rect">
            <a:avLst/>
          </a:prstGeom>
          <a:noFill/>
          <a:ln w="12700" cmpd="sng">
            <a:noFill/>
            <a:miter lim="800000"/>
            <a:headEnd/>
            <a:tailEnd/>
          </a:ln>
        </p:spPr>
        <p:txBody>
          <a:bodyPr vert="horz" wrap="square" lIns="91440" tIns="45720" rIns="91440" bIns="45720" numCol="1" anchor="ctr"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8198" name="页脚占位符 5"/>
          <p:cNvSpPr>
            <a:spLocks noGrp="1" noChangeArrowheads="1"/>
          </p:cNvSpPr>
          <p:nvPr>
            <p:ph type="ftr" sz="quarter" idx="4"/>
          </p:nvPr>
        </p:nvSpPr>
        <p:spPr bwMode="auto">
          <a:xfrm>
            <a:off x="0"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buFont typeface="Arial" pitchFamily="34" charset="0"/>
              <a:buNone/>
              <a:defRPr sz="1200">
                <a:latin typeface="Arial" pitchFamily="34" charset="0"/>
              </a:defRPr>
            </a:lvl1pPr>
          </a:lstStyle>
          <a:p>
            <a:pPr>
              <a:defRPr/>
            </a:pPr>
            <a:endParaRPr lang="zh-CN" altLang="en-US"/>
          </a:p>
        </p:txBody>
      </p:sp>
      <p:sp>
        <p:nvSpPr>
          <p:cNvPr id="8199" name="灯片编号占位符 6"/>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buFont typeface="Arial" pitchFamily="34" charset="0"/>
              <a:buNone/>
              <a:defRPr sz="1200">
                <a:latin typeface="Arial" pitchFamily="34" charset="0"/>
              </a:defRPr>
            </a:lvl1pPr>
          </a:lstStyle>
          <a:p>
            <a:pPr>
              <a:defRPr/>
            </a:pPr>
            <a:fld id="{A0E2ABD5-EE2A-4EF9-8967-6E1D83D30966}" type="slidenum">
              <a:rPr lang="zh-CN" altLang="en-US"/>
              <a:pPr>
                <a:defRPr/>
              </a:pPr>
              <a:t>‹#›</a:t>
            </a:fld>
            <a:endParaRPr lang="zh-CN" altLang="en-US"/>
          </a:p>
        </p:txBody>
      </p:sp>
    </p:spTree>
    <p:extLst>
      <p:ext uri="{BB962C8B-B14F-4D97-AF65-F5344CB8AC3E}">
        <p14:creationId xmlns:p14="http://schemas.microsoft.com/office/powerpoint/2010/main" val="33526680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1</a:t>
            </a:fld>
            <a:endParaRPr lang="zh-CN" altLang="en-US"/>
          </a:p>
        </p:txBody>
      </p:sp>
    </p:spTree>
    <p:extLst>
      <p:ext uri="{BB962C8B-B14F-4D97-AF65-F5344CB8AC3E}">
        <p14:creationId xmlns:p14="http://schemas.microsoft.com/office/powerpoint/2010/main" val="418108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10</a:t>
            </a:fld>
            <a:endParaRPr lang="zh-CN" altLang="en-US"/>
          </a:p>
        </p:txBody>
      </p:sp>
    </p:spTree>
    <p:extLst>
      <p:ext uri="{BB962C8B-B14F-4D97-AF65-F5344CB8AC3E}">
        <p14:creationId xmlns:p14="http://schemas.microsoft.com/office/powerpoint/2010/main" val="4033254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11</a:t>
            </a:fld>
            <a:endParaRPr lang="zh-CN" altLang="en-US"/>
          </a:p>
        </p:txBody>
      </p:sp>
    </p:spTree>
    <p:extLst>
      <p:ext uri="{BB962C8B-B14F-4D97-AF65-F5344CB8AC3E}">
        <p14:creationId xmlns:p14="http://schemas.microsoft.com/office/powerpoint/2010/main" val="3531807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12</a:t>
            </a:fld>
            <a:endParaRPr lang="zh-CN" altLang="en-US"/>
          </a:p>
        </p:txBody>
      </p:sp>
    </p:spTree>
    <p:extLst>
      <p:ext uri="{BB962C8B-B14F-4D97-AF65-F5344CB8AC3E}">
        <p14:creationId xmlns:p14="http://schemas.microsoft.com/office/powerpoint/2010/main" val="683474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13</a:t>
            </a:fld>
            <a:endParaRPr lang="zh-CN" altLang="en-US"/>
          </a:p>
        </p:txBody>
      </p:sp>
    </p:spTree>
    <p:extLst>
      <p:ext uri="{BB962C8B-B14F-4D97-AF65-F5344CB8AC3E}">
        <p14:creationId xmlns:p14="http://schemas.microsoft.com/office/powerpoint/2010/main" val="3830784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14</a:t>
            </a:fld>
            <a:endParaRPr lang="zh-CN" altLang="en-US"/>
          </a:p>
        </p:txBody>
      </p:sp>
    </p:spTree>
    <p:extLst>
      <p:ext uri="{BB962C8B-B14F-4D97-AF65-F5344CB8AC3E}">
        <p14:creationId xmlns:p14="http://schemas.microsoft.com/office/powerpoint/2010/main" val="2888435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15</a:t>
            </a:fld>
            <a:endParaRPr lang="zh-CN" altLang="en-US"/>
          </a:p>
        </p:txBody>
      </p:sp>
    </p:spTree>
    <p:extLst>
      <p:ext uri="{BB962C8B-B14F-4D97-AF65-F5344CB8AC3E}">
        <p14:creationId xmlns:p14="http://schemas.microsoft.com/office/powerpoint/2010/main" val="3501942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16</a:t>
            </a:fld>
            <a:endParaRPr lang="zh-CN" altLang="en-US"/>
          </a:p>
        </p:txBody>
      </p:sp>
    </p:spTree>
    <p:extLst>
      <p:ext uri="{BB962C8B-B14F-4D97-AF65-F5344CB8AC3E}">
        <p14:creationId xmlns:p14="http://schemas.microsoft.com/office/powerpoint/2010/main" val="1617600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17</a:t>
            </a:fld>
            <a:endParaRPr lang="zh-CN" altLang="en-US"/>
          </a:p>
        </p:txBody>
      </p:sp>
    </p:spTree>
    <p:extLst>
      <p:ext uri="{BB962C8B-B14F-4D97-AF65-F5344CB8AC3E}">
        <p14:creationId xmlns:p14="http://schemas.microsoft.com/office/powerpoint/2010/main" val="1510815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18</a:t>
            </a:fld>
            <a:endParaRPr lang="zh-CN" altLang="en-US"/>
          </a:p>
        </p:txBody>
      </p:sp>
    </p:spTree>
    <p:extLst>
      <p:ext uri="{BB962C8B-B14F-4D97-AF65-F5344CB8AC3E}">
        <p14:creationId xmlns:p14="http://schemas.microsoft.com/office/powerpoint/2010/main" val="974189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19</a:t>
            </a:fld>
            <a:endParaRPr lang="zh-CN" altLang="en-US"/>
          </a:p>
        </p:txBody>
      </p:sp>
    </p:spTree>
    <p:extLst>
      <p:ext uri="{BB962C8B-B14F-4D97-AF65-F5344CB8AC3E}">
        <p14:creationId xmlns:p14="http://schemas.microsoft.com/office/powerpoint/2010/main" val="2784531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2</a:t>
            </a:fld>
            <a:endParaRPr lang="zh-CN" altLang="en-US"/>
          </a:p>
        </p:txBody>
      </p:sp>
    </p:spTree>
    <p:extLst>
      <p:ext uri="{BB962C8B-B14F-4D97-AF65-F5344CB8AC3E}">
        <p14:creationId xmlns:p14="http://schemas.microsoft.com/office/powerpoint/2010/main" val="1075092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20</a:t>
            </a:fld>
            <a:endParaRPr lang="zh-CN" altLang="en-US"/>
          </a:p>
        </p:txBody>
      </p:sp>
    </p:spTree>
    <p:extLst>
      <p:ext uri="{BB962C8B-B14F-4D97-AF65-F5344CB8AC3E}">
        <p14:creationId xmlns:p14="http://schemas.microsoft.com/office/powerpoint/2010/main" val="3401007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21</a:t>
            </a:fld>
            <a:endParaRPr lang="zh-CN" altLang="en-US"/>
          </a:p>
        </p:txBody>
      </p:sp>
    </p:spTree>
    <p:extLst>
      <p:ext uri="{BB962C8B-B14F-4D97-AF65-F5344CB8AC3E}">
        <p14:creationId xmlns:p14="http://schemas.microsoft.com/office/powerpoint/2010/main" val="2389734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22</a:t>
            </a:fld>
            <a:endParaRPr lang="zh-CN" altLang="en-US"/>
          </a:p>
        </p:txBody>
      </p:sp>
    </p:spTree>
    <p:extLst>
      <p:ext uri="{BB962C8B-B14F-4D97-AF65-F5344CB8AC3E}">
        <p14:creationId xmlns:p14="http://schemas.microsoft.com/office/powerpoint/2010/main" val="861431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23</a:t>
            </a:fld>
            <a:endParaRPr lang="zh-CN" altLang="en-US"/>
          </a:p>
        </p:txBody>
      </p:sp>
    </p:spTree>
    <p:extLst>
      <p:ext uri="{BB962C8B-B14F-4D97-AF65-F5344CB8AC3E}">
        <p14:creationId xmlns:p14="http://schemas.microsoft.com/office/powerpoint/2010/main" val="2018475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24</a:t>
            </a:fld>
            <a:endParaRPr lang="zh-CN" altLang="en-US"/>
          </a:p>
        </p:txBody>
      </p:sp>
    </p:spTree>
    <p:extLst>
      <p:ext uri="{BB962C8B-B14F-4D97-AF65-F5344CB8AC3E}">
        <p14:creationId xmlns:p14="http://schemas.microsoft.com/office/powerpoint/2010/main" val="2660708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25</a:t>
            </a:fld>
            <a:endParaRPr lang="zh-CN" altLang="en-US"/>
          </a:p>
        </p:txBody>
      </p:sp>
    </p:spTree>
    <p:extLst>
      <p:ext uri="{BB962C8B-B14F-4D97-AF65-F5344CB8AC3E}">
        <p14:creationId xmlns:p14="http://schemas.microsoft.com/office/powerpoint/2010/main" val="992878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26</a:t>
            </a:fld>
            <a:endParaRPr lang="zh-CN" altLang="en-US"/>
          </a:p>
        </p:txBody>
      </p:sp>
    </p:spTree>
    <p:extLst>
      <p:ext uri="{BB962C8B-B14F-4D97-AF65-F5344CB8AC3E}">
        <p14:creationId xmlns:p14="http://schemas.microsoft.com/office/powerpoint/2010/main" val="2642323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27</a:t>
            </a:fld>
            <a:endParaRPr lang="zh-CN" altLang="en-US"/>
          </a:p>
        </p:txBody>
      </p:sp>
    </p:spTree>
    <p:extLst>
      <p:ext uri="{BB962C8B-B14F-4D97-AF65-F5344CB8AC3E}">
        <p14:creationId xmlns:p14="http://schemas.microsoft.com/office/powerpoint/2010/main" val="3690838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28</a:t>
            </a:fld>
            <a:endParaRPr lang="zh-CN" altLang="en-US"/>
          </a:p>
        </p:txBody>
      </p:sp>
    </p:spTree>
    <p:extLst>
      <p:ext uri="{BB962C8B-B14F-4D97-AF65-F5344CB8AC3E}">
        <p14:creationId xmlns:p14="http://schemas.microsoft.com/office/powerpoint/2010/main" val="2940493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29</a:t>
            </a:fld>
            <a:endParaRPr lang="zh-CN" altLang="en-US"/>
          </a:p>
        </p:txBody>
      </p:sp>
    </p:spTree>
    <p:extLst>
      <p:ext uri="{BB962C8B-B14F-4D97-AF65-F5344CB8AC3E}">
        <p14:creationId xmlns:p14="http://schemas.microsoft.com/office/powerpoint/2010/main" val="130419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3</a:t>
            </a:fld>
            <a:endParaRPr lang="zh-CN" altLang="en-US"/>
          </a:p>
        </p:txBody>
      </p:sp>
    </p:spTree>
    <p:extLst>
      <p:ext uri="{BB962C8B-B14F-4D97-AF65-F5344CB8AC3E}">
        <p14:creationId xmlns:p14="http://schemas.microsoft.com/office/powerpoint/2010/main" val="1366069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30</a:t>
            </a:fld>
            <a:endParaRPr lang="zh-CN" altLang="en-US"/>
          </a:p>
        </p:txBody>
      </p:sp>
    </p:spTree>
    <p:extLst>
      <p:ext uri="{BB962C8B-B14F-4D97-AF65-F5344CB8AC3E}">
        <p14:creationId xmlns:p14="http://schemas.microsoft.com/office/powerpoint/2010/main" val="872764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31</a:t>
            </a:fld>
            <a:endParaRPr lang="zh-CN" altLang="en-US"/>
          </a:p>
        </p:txBody>
      </p:sp>
    </p:spTree>
    <p:extLst>
      <p:ext uri="{BB962C8B-B14F-4D97-AF65-F5344CB8AC3E}">
        <p14:creationId xmlns:p14="http://schemas.microsoft.com/office/powerpoint/2010/main" val="1890103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32</a:t>
            </a:fld>
            <a:endParaRPr lang="zh-CN" altLang="en-US"/>
          </a:p>
        </p:txBody>
      </p:sp>
    </p:spTree>
    <p:extLst>
      <p:ext uri="{BB962C8B-B14F-4D97-AF65-F5344CB8AC3E}">
        <p14:creationId xmlns:p14="http://schemas.microsoft.com/office/powerpoint/2010/main" val="2972656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33</a:t>
            </a:fld>
            <a:endParaRPr lang="zh-CN" altLang="en-US"/>
          </a:p>
        </p:txBody>
      </p:sp>
    </p:spTree>
    <p:extLst>
      <p:ext uri="{BB962C8B-B14F-4D97-AF65-F5344CB8AC3E}">
        <p14:creationId xmlns:p14="http://schemas.microsoft.com/office/powerpoint/2010/main" val="3284192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34</a:t>
            </a:fld>
            <a:endParaRPr lang="zh-CN" altLang="en-US"/>
          </a:p>
        </p:txBody>
      </p:sp>
    </p:spTree>
    <p:extLst>
      <p:ext uri="{BB962C8B-B14F-4D97-AF65-F5344CB8AC3E}">
        <p14:creationId xmlns:p14="http://schemas.microsoft.com/office/powerpoint/2010/main" val="2705226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35</a:t>
            </a:fld>
            <a:endParaRPr lang="zh-CN" altLang="en-US"/>
          </a:p>
        </p:txBody>
      </p:sp>
    </p:spTree>
    <p:extLst>
      <p:ext uri="{BB962C8B-B14F-4D97-AF65-F5344CB8AC3E}">
        <p14:creationId xmlns:p14="http://schemas.microsoft.com/office/powerpoint/2010/main" val="3334093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36</a:t>
            </a:fld>
            <a:endParaRPr lang="zh-CN" altLang="en-US"/>
          </a:p>
        </p:txBody>
      </p:sp>
    </p:spTree>
    <p:extLst>
      <p:ext uri="{BB962C8B-B14F-4D97-AF65-F5344CB8AC3E}">
        <p14:creationId xmlns:p14="http://schemas.microsoft.com/office/powerpoint/2010/main" val="4281428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37</a:t>
            </a:fld>
            <a:endParaRPr lang="zh-CN" altLang="en-US"/>
          </a:p>
        </p:txBody>
      </p:sp>
    </p:spTree>
    <p:extLst>
      <p:ext uri="{BB962C8B-B14F-4D97-AF65-F5344CB8AC3E}">
        <p14:creationId xmlns:p14="http://schemas.microsoft.com/office/powerpoint/2010/main" val="130342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38</a:t>
            </a:fld>
            <a:endParaRPr lang="zh-CN" altLang="en-US"/>
          </a:p>
        </p:txBody>
      </p:sp>
    </p:spTree>
    <p:extLst>
      <p:ext uri="{BB962C8B-B14F-4D97-AF65-F5344CB8AC3E}">
        <p14:creationId xmlns:p14="http://schemas.microsoft.com/office/powerpoint/2010/main" val="3967044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39</a:t>
            </a:fld>
            <a:endParaRPr lang="zh-CN" altLang="en-US"/>
          </a:p>
        </p:txBody>
      </p:sp>
    </p:spTree>
    <p:extLst>
      <p:ext uri="{BB962C8B-B14F-4D97-AF65-F5344CB8AC3E}">
        <p14:creationId xmlns:p14="http://schemas.microsoft.com/office/powerpoint/2010/main" val="142972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4</a:t>
            </a:fld>
            <a:endParaRPr lang="zh-CN" altLang="en-US"/>
          </a:p>
        </p:txBody>
      </p:sp>
    </p:spTree>
    <p:extLst>
      <p:ext uri="{BB962C8B-B14F-4D97-AF65-F5344CB8AC3E}">
        <p14:creationId xmlns:p14="http://schemas.microsoft.com/office/powerpoint/2010/main" val="2514039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40</a:t>
            </a:fld>
            <a:endParaRPr lang="zh-CN" altLang="en-US"/>
          </a:p>
        </p:txBody>
      </p:sp>
    </p:spTree>
    <p:extLst>
      <p:ext uri="{BB962C8B-B14F-4D97-AF65-F5344CB8AC3E}">
        <p14:creationId xmlns:p14="http://schemas.microsoft.com/office/powerpoint/2010/main" val="3986762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41</a:t>
            </a:fld>
            <a:endParaRPr lang="zh-CN" altLang="en-US"/>
          </a:p>
        </p:txBody>
      </p:sp>
    </p:spTree>
    <p:extLst>
      <p:ext uri="{BB962C8B-B14F-4D97-AF65-F5344CB8AC3E}">
        <p14:creationId xmlns:p14="http://schemas.microsoft.com/office/powerpoint/2010/main" val="3589930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42</a:t>
            </a:fld>
            <a:endParaRPr lang="zh-CN" altLang="en-US"/>
          </a:p>
        </p:txBody>
      </p:sp>
    </p:spTree>
    <p:extLst>
      <p:ext uri="{BB962C8B-B14F-4D97-AF65-F5344CB8AC3E}">
        <p14:creationId xmlns:p14="http://schemas.microsoft.com/office/powerpoint/2010/main" val="4149111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43</a:t>
            </a:fld>
            <a:endParaRPr lang="zh-CN" altLang="en-US"/>
          </a:p>
        </p:txBody>
      </p:sp>
    </p:spTree>
    <p:extLst>
      <p:ext uri="{BB962C8B-B14F-4D97-AF65-F5344CB8AC3E}">
        <p14:creationId xmlns:p14="http://schemas.microsoft.com/office/powerpoint/2010/main" val="11025240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44</a:t>
            </a:fld>
            <a:endParaRPr lang="zh-CN" altLang="en-US"/>
          </a:p>
        </p:txBody>
      </p:sp>
    </p:spTree>
    <p:extLst>
      <p:ext uri="{BB962C8B-B14F-4D97-AF65-F5344CB8AC3E}">
        <p14:creationId xmlns:p14="http://schemas.microsoft.com/office/powerpoint/2010/main" val="2522022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45</a:t>
            </a:fld>
            <a:endParaRPr lang="zh-CN" altLang="en-US"/>
          </a:p>
        </p:txBody>
      </p:sp>
    </p:spTree>
    <p:extLst>
      <p:ext uri="{BB962C8B-B14F-4D97-AF65-F5344CB8AC3E}">
        <p14:creationId xmlns:p14="http://schemas.microsoft.com/office/powerpoint/2010/main" val="4222950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46</a:t>
            </a:fld>
            <a:endParaRPr lang="zh-CN" altLang="en-US"/>
          </a:p>
        </p:txBody>
      </p:sp>
    </p:spTree>
    <p:extLst>
      <p:ext uri="{BB962C8B-B14F-4D97-AF65-F5344CB8AC3E}">
        <p14:creationId xmlns:p14="http://schemas.microsoft.com/office/powerpoint/2010/main" val="2948926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47</a:t>
            </a:fld>
            <a:endParaRPr lang="zh-CN" altLang="en-US"/>
          </a:p>
        </p:txBody>
      </p:sp>
    </p:spTree>
    <p:extLst>
      <p:ext uri="{BB962C8B-B14F-4D97-AF65-F5344CB8AC3E}">
        <p14:creationId xmlns:p14="http://schemas.microsoft.com/office/powerpoint/2010/main" val="1009042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48</a:t>
            </a:fld>
            <a:endParaRPr lang="zh-CN" altLang="en-US"/>
          </a:p>
        </p:txBody>
      </p:sp>
    </p:spTree>
    <p:extLst>
      <p:ext uri="{BB962C8B-B14F-4D97-AF65-F5344CB8AC3E}">
        <p14:creationId xmlns:p14="http://schemas.microsoft.com/office/powerpoint/2010/main" val="2412481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49</a:t>
            </a:fld>
            <a:endParaRPr lang="zh-CN" altLang="en-US"/>
          </a:p>
        </p:txBody>
      </p:sp>
    </p:spTree>
    <p:extLst>
      <p:ext uri="{BB962C8B-B14F-4D97-AF65-F5344CB8AC3E}">
        <p14:creationId xmlns:p14="http://schemas.microsoft.com/office/powerpoint/2010/main" val="420264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5</a:t>
            </a:fld>
            <a:endParaRPr lang="zh-CN" altLang="en-US"/>
          </a:p>
        </p:txBody>
      </p:sp>
    </p:spTree>
    <p:extLst>
      <p:ext uri="{BB962C8B-B14F-4D97-AF65-F5344CB8AC3E}">
        <p14:creationId xmlns:p14="http://schemas.microsoft.com/office/powerpoint/2010/main" val="1975251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50</a:t>
            </a:fld>
            <a:endParaRPr lang="zh-CN" altLang="en-US"/>
          </a:p>
        </p:txBody>
      </p:sp>
    </p:spTree>
    <p:extLst>
      <p:ext uri="{BB962C8B-B14F-4D97-AF65-F5344CB8AC3E}">
        <p14:creationId xmlns:p14="http://schemas.microsoft.com/office/powerpoint/2010/main" val="31455991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51</a:t>
            </a:fld>
            <a:endParaRPr lang="zh-CN" altLang="en-US"/>
          </a:p>
        </p:txBody>
      </p:sp>
    </p:spTree>
    <p:extLst>
      <p:ext uri="{BB962C8B-B14F-4D97-AF65-F5344CB8AC3E}">
        <p14:creationId xmlns:p14="http://schemas.microsoft.com/office/powerpoint/2010/main" val="807715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52</a:t>
            </a:fld>
            <a:endParaRPr lang="zh-CN" altLang="en-US"/>
          </a:p>
        </p:txBody>
      </p:sp>
    </p:spTree>
    <p:extLst>
      <p:ext uri="{BB962C8B-B14F-4D97-AF65-F5344CB8AC3E}">
        <p14:creationId xmlns:p14="http://schemas.microsoft.com/office/powerpoint/2010/main" val="22845444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53</a:t>
            </a:fld>
            <a:endParaRPr lang="zh-CN" altLang="en-US"/>
          </a:p>
        </p:txBody>
      </p:sp>
    </p:spTree>
    <p:extLst>
      <p:ext uri="{BB962C8B-B14F-4D97-AF65-F5344CB8AC3E}">
        <p14:creationId xmlns:p14="http://schemas.microsoft.com/office/powerpoint/2010/main" val="674994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54</a:t>
            </a:fld>
            <a:endParaRPr lang="zh-CN" altLang="en-US"/>
          </a:p>
        </p:txBody>
      </p:sp>
    </p:spTree>
    <p:extLst>
      <p:ext uri="{BB962C8B-B14F-4D97-AF65-F5344CB8AC3E}">
        <p14:creationId xmlns:p14="http://schemas.microsoft.com/office/powerpoint/2010/main" val="29839126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55</a:t>
            </a:fld>
            <a:endParaRPr lang="zh-CN" altLang="en-US"/>
          </a:p>
        </p:txBody>
      </p:sp>
    </p:spTree>
    <p:extLst>
      <p:ext uri="{BB962C8B-B14F-4D97-AF65-F5344CB8AC3E}">
        <p14:creationId xmlns:p14="http://schemas.microsoft.com/office/powerpoint/2010/main" val="4040188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56</a:t>
            </a:fld>
            <a:endParaRPr lang="zh-CN" altLang="en-US"/>
          </a:p>
        </p:txBody>
      </p:sp>
    </p:spTree>
    <p:extLst>
      <p:ext uri="{BB962C8B-B14F-4D97-AF65-F5344CB8AC3E}">
        <p14:creationId xmlns:p14="http://schemas.microsoft.com/office/powerpoint/2010/main" val="4199629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57</a:t>
            </a:fld>
            <a:endParaRPr lang="zh-CN" altLang="en-US"/>
          </a:p>
        </p:txBody>
      </p:sp>
    </p:spTree>
    <p:extLst>
      <p:ext uri="{BB962C8B-B14F-4D97-AF65-F5344CB8AC3E}">
        <p14:creationId xmlns:p14="http://schemas.microsoft.com/office/powerpoint/2010/main" val="29225268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58</a:t>
            </a:fld>
            <a:endParaRPr lang="zh-CN" altLang="en-US"/>
          </a:p>
        </p:txBody>
      </p:sp>
    </p:spTree>
    <p:extLst>
      <p:ext uri="{BB962C8B-B14F-4D97-AF65-F5344CB8AC3E}">
        <p14:creationId xmlns:p14="http://schemas.microsoft.com/office/powerpoint/2010/main" val="40041949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59</a:t>
            </a:fld>
            <a:endParaRPr lang="zh-CN" altLang="en-US"/>
          </a:p>
        </p:txBody>
      </p:sp>
    </p:spTree>
    <p:extLst>
      <p:ext uri="{BB962C8B-B14F-4D97-AF65-F5344CB8AC3E}">
        <p14:creationId xmlns:p14="http://schemas.microsoft.com/office/powerpoint/2010/main" val="1916081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6</a:t>
            </a:fld>
            <a:endParaRPr lang="zh-CN" altLang="en-US"/>
          </a:p>
        </p:txBody>
      </p:sp>
    </p:spTree>
    <p:extLst>
      <p:ext uri="{BB962C8B-B14F-4D97-AF65-F5344CB8AC3E}">
        <p14:creationId xmlns:p14="http://schemas.microsoft.com/office/powerpoint/2010/main" val="15061916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60</a:t>
            </a:fld>
            <a:endParaRPr lang="zh-CN" altLang="en-US"/>
          </a:p>
        </p:txBody>
      </p:sp>
    </p:spTree>
    <p:extLst>
      <p:ext uri="{BB962C8B-B14F-4D97-AF65-F5344CB8AC3E}">
        <p14:creationId xmlns:p14="http://schemas.microsoft.com/office/powerpoint/2010/main" val="20936879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61</a:t>
            </a:fld>
            <a:endParaRPr lang="zh-CN" altLang="en-US"/>
          </a:p>
        </p:txBody>
      </p:sp>
    </p:spTree>
    <p:extLst>
      <p:ext uri="{BB962C8B-B14F-4D97-AF65-F5344CB8AC3E}">
        <p14:creationId xmlns:p14="http://schemas.microsoft.com/office/powerpoint/2010/main" val="6832754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62</a:t>
            </a:fld>
            <a:endParaRPr lang="zh-CN" altLang="en-US"/>
          </a:p>
        </p:txBody>
      </p:sp>
    </p:spTree>
    <p:extLst>
      <p:ext uri="{BB962C8B-B14F-4D97-AF65-F5344CB8AC3E}">
        <p14:creationId xmlns:p14="http://schemas.microsoft.com/office/powerpoint/2010/main" val="1341386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63</a:t>
            </a:fld>
            <a:endParaRPr lang="zh-CN" altLang="en-US"/>
          </a:p>
        </p:txBody>
      </p:sp>
    </p:spTree>
    <p:extLst>
      <p:ext uri="{BB962C8B-B14F-4D97-AF65-F5344CB8AC3E}">
        <p14:creationId xmlns:p14="http://schemas.microsoft.com/office/powerpoint/2010/main" val="25178082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64</a:t>
            </a:fld>
            <a:endParaRPr lang="zh-CN" altLang="en-US"/>
          </a:p>
        </p:txBody>
      </p:sp>
    </p:spTree>
    <p:extLst>
      <p:ext uri="{BB962C8B-B14F-4D97-AF65-F5344CB8AC3E}">
        <p14:creationId xmlns:p14="http://schemas.microsoft.com/office/powerpoint/2010/main" val="41638558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65</a:t>
            </a:fld>
            <a:endParaRPr lang="zh-CN" altLang="en-US"/>
          </a:p>
        </p:txBody>
      </p:sp>
    </p:spTree>
    <p:extLst>
      <p:ext uri="{BB962C8B-B14F-4D97-AF65-F5344CB8AC3E}">
        <p14:creationId xmlns:p14="http://schemas.microsoft.com/office/powerpoint/2010/main" val="2082470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66</a:t>
            </a:fld>
            <a:endParaRPr lang="zh-CN" altLang="en-US"/>
          </a:p>
        </p:txBody>
      </p:sp>
    </p:spTree>
    <p:extLst>
      <p:ext uri="{BB962C8B-B14F-4D97-AF65-F5344CB8AC3E}">
        <p14:creationId xmlns:p14="http://schemas.microsoft.com/office/powerpoint/2010/main" val="31064818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67</a:t>
            </a:fld>
            <a:endParaRPr lang="zh-CN" altLang="en-US"/>
          </a:p>
        </p:txBody>
      </p:sp>
    </p:spTree>
    <p:extLst>
      <p:ext uri="{BB962C8B-B14F-4D97-AF65-F5344CB8AC3E}">
        <p14:creationId xmlns:p14="http://schemas.microsoft.com/office/powerpoint/2010/main" val="5399369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68</a:t>
            </a:fld>
            <a:endParaRPr lang="zh-CN" altLang="en-US"/>
          </a:p>
        </p:txBody>
      </p:sp>
    </p:spTree>
    <p:extLst>
      <p:ext uri="{BB962C8B-B14F-4D97-AF65-F5344CB8AC3E}">
        <p14:creationId xmlns:p14="http://schemas.microsoft.com/office/powerpoint/2010/main" val="1085927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69</a:t>
            </a:fld>
            <a:endParaRPr lang="zh-CN" altLang="en-US"/>
          </a:p>
        </p:txBody>
      </p:sp>
    </p:spTree>
    <p:extLst>
      <p:ext uri="{BB962C8B-B14F-4D97-AF65-F5344CB8AC3E}">
        <p14:creationId xmlns:p14="http://schemas.microsoft.com/office/powerpoint/2010/main" val="1667793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7</a:t>
            </a:fld>
            <a:endParaRPr lang="zh-CN" altLang="en-US"/>
          </a:p>
        </p:txBody>
      </p:sp>
    </p:spTree>
    <p:extLst>
      <p:ext uri="{BB962C8B-B14F-4D97-AF65-F5344CB8AC3E}">
        <p14:creationId xmlns:p14="http://schemas.microsoft.com/office/powerpoint/2010/main" val="24416429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70</a:t>
            </a:fld>
            <a:endParaRPr lang="zh-CN" altLang="en-US"/>
          </a:p>
        </p:txBody>
      </p:sp>
    </p:spTree>
    <p:extLst>
      <p:ext uri="{BB962C8B-B14F-4D97-AF65-F5344CB8AC3E}">
        <p14:creationId xmlns:p14="http://schemas.microsoft.com/office/powerpoint/2010/main" val="20820488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71</a:t>
            </a:fld>
            <a:endParaRPr lang="zh-CN" altLang="en-US"/>
          </a:p>
        </p:txBody>
      </p:sp>
    </p:spTree>
    <p:extLst>
      <p:ext uri="{BB962C8B-B14F-4D97-AF65-F5344CB8AC3E}">
        <p14:creationId xmlns:p14="http://schemas.microsoft.com/office/powerpoint/2010/main" val="1535482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72</a:t>
            </a:fld>
            <a:endParaRPr lang="zh-CN" altLang="en-US"/>
          </a:p>
        </p:txBody>
      </p:sp>
    </p:spTree>
    <p:extLst>
      <p:ext uri="{BB962C8B-B14F-4D97-AF65-F5344CB8AC3E}">
        <p14:creationId xmlns:p14="http://schemas.microsoft.com/office/powerpoint/2010/main" val="864132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73</a:t>
            </a:fld>
            <a:endParaRPr lang="zh-CN" altLang="en-US"/>
          </a:p>
        </p:txBody>
      </p:sp>
    </p:spTree>
    <p:extLst>
      <p:ext uri="{BB962C8B-B14F-4D97-AF65-F5344CB8AC3E}">
        <p14:creationId xmlns:p14="http://schemas.microsoft.com/office/powerpoint/2010/main" val="5857129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74</a:t>
            </a:fld>
            <a:endParaRPr lang="zh-CN" altLang="en-US"/>
          </a:p>
        </p:txBody>
      </p:sp>
    </p:spTree>
    <p:extLst>
      <p:ext uri="{BB962C8B-B14F-4D97-AF65-F5344CB8AC3E}">
        <p14:creationId xmlns:p14="http://schemas.microsoft.com/office/powerpoint/2010/main" val="37249758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75</a:t>
            </a:fld>
            <a:endParaRPr lang="zh-CN" altLang="en-US"/>
          </a:p>
        </p:txBody>
      </p:sp>
    </p:spTree>
    <p:extLst>
      <p:ext uri="{BB962C8B-B14F-4D97-AF65-F5344CB8AC3E}">
        <p14:creationId xmlns:p14="http://schemas.microsoft.com/office/powerpoint/2010/main" val="5944001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76</a:t>
            </a:fld>
            <a:endParaRPr lang="zh-CN" altLang="en-US"/>
          </a:p>
        </p:txBody>
      </p:sp>
    </p:spTree>
    <p:extLst>
      <p:ext uri="{BB962C8B-B14F-4D97-AF65-F5344CB8AC3E}">
        <p14:creationId xmlns:p14="http://schemas.microsoft.com/office/powerpoint/2010/main" val="31736826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77</a:t>
            </a:fld>
            <a:endParaRPr lang="zh-CN" altLang="en-US"/>
          </a:p>
        </p:txBody>
      </p:sp>
    </p:spTree>
    <p:extLst>
      <p:ext uri="{BB962C8B-B14F-4D97-AF65-F5344CB8AC3E}">
        <p14:creationId xmlns:p14="http://schemas.microsoft.com/office/powerpoint/2010/main" val="1928916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78</a:t>
            </a:fld>
            <a:endParaRPr lang="zh-CN" altLang="en-US"/>
          </a:p>
        </p:txBody>
      </p:sp>
    </p:spTree>
    <p:extLst>
      <p:ext uri="{BB962C8B-B14F-4D97-AF65-F5344CB8AC3E}">
        <p14:creationId xmlns:p14="http://schemas.microsoft.com/office/powerpoint/2010/main" val="17612186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共计</a:t>
            </a:r>
            <a:r>
              <a:rPr lang="en-US" altLang="zh-CN" dirty="0"/>
              <a:t>10</a:t>
            </a:r>
            <a:r>
              <a:rPr lang="zh-CN" altLang="en-US" dirty="0"/>
              <a:t>部分内容。</a:t>
            </a:r>
          </a:p>
        </p:txBody>
      </p:sp>
      <p:sp>
        <p:nvSpPr>
          <p:cNvPr id="4" name="灯片编号占位符 3"/>
          <p:cNvSpPr>
            <a:spLocks noGrp="1"/>
          </p:cNvSpPr>
          <p:nvPr>
            <p:ph type="sldNum" sz="quarter" idx="5"/>
          </p:nvPr>
        </p:nvSpPr>
        <p:spPr/>
        <p:txBody>
          <a:bodyPr/>
          <a:lstStyle/>
          <a:p>
            <a:pPr>
              <a:defRPr/>
            </a:pPr>
            <a:fld id="{A0E2ABD5-EE2A-4EF9-8967-6E1D83D30966}" type="slidenum">
              <a:rPr lang="zh-CN" altLang="en-US" smtClean="0"/>
              <a:pPr>
                <a:defRPr/>
              </a:pPr>
              <a:t>79</a:t>
            </a:fld>
            <a:endParaRPr lang="zh-CN" altLang="en-US"/>
          </a:p>
        </p:txBody>
      </p:sp>
    </p:spTree>
    <p:extLst>
      <p:ext uri="{BB962C8B-B14F-4D97-AF65-F5344CB8AC3E}">
        <p14:creationId xmlns:p14="http://schemas.microsoft.com/office/powerpoint/2010/main" val="2446699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8</a:t>
            </a:fld>
            <a:endParaRPr lang="zh-CN" altLang="en-US"/>
          </a:p>
        </p:txBody>
      </p:sp>
    </p:spTree>
    <p:extLst>
      <p:ext uri="{BB962C8B-B14F-4D97-AF65-F5344CB8AC3E}">
        <p14:creationId xmlns:p14="http://schemas.microsoft.com/office/powerpoint/2010/main" val="13660690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80</a:t>
            </a:fld>
            <a:endParaRPr lang="zh-CN" altLang="en-US"/>
          </a:p>
        </p:txBody>
      </p:sp>
    </p:spTree>
    <p:extLst>
      <p:ext uri="{BB962C8B-B14F-4D97-AF65-F5344CB8AC3E}">
        <p14:creationId xmlns:p14="http://schemas.microsoft.com/office/powerpoint/2010/main" val="246413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0E2ABD5-EE2A-4EF9-8967-6E1D83D30966}" type="slidenum">
              <a:rPr lang="zh-CN" altLang="en-US" smtClean="0"/>
              <a:pPr>
                <a:defRPr/>
              </a:pPr>
              <a:t>9</a:t>
            </a:fld>
            <a:endParaRPr lang="zh-CN" altLang="en-US"/>
          </a:p>
        </p:txBody>
      </p:sp>
    </p:spTree>
    <p:extLst>
      <p:ext uri="{BB962C8B-B14F-4D97-AF65-F5344CB8AC3E}">
        <p14:creationId xmlns:p14="http://schemas.microsoft.com/office/powerpoint/2010/main" val="189943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344155" y="3366865"/>
            <a:ext cx="4224470" cy="400110"/>
          </a:xfrm>
          <a:prstGeom prst="rect">
            <a:avLst/>
          </a:prstGeom>
        </p:spPr>
        <p:txBody>
          <a:bodyPr wrap="square" anchor="ctr" anchorCtr="0">
            <a:spAutoFit/>
          </a:bodyPr>
          <a:lstStyle>
            <a:lvl1pPr marL="0" indent="0" algn="ctr">
              <a:buNone/>
              <a:defRPr sz="2000" b="1">
                <a:solidFill>
                  <a:schemeClr val="tx1">
                    <a:tint val="75000"/>
                  </a:schemeClr>
                </a:solidFill>
                <a:effectLst>
                  <a:outerShdw blurRad="38100" dist="38100" dir="2700000" algn="tl">
                    <a:srgbClr val="000000">
                      <a:alpha val="43137"/>
                    </a:srgbClr>
                  </a:outerShdw>
                </a:effectLst>
                <a:latin typeface="微软雅黑" pitchFamily="34" charset="-122"/>
                <a:ea typeface="微软雅黑"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5" name="全         球         工         业         品                   尽         在         鑫         方         盛">
            <a:extLst>
              <a:ext uri="{FF2B5EF4-FFF2-40B4-BE49-F238E27FC236}">
                <a16:creationId xmlns:a16="http://schemas.microsoft.com/office/drawing/2014/main" id="{26A575DB-219E-4C70-9CA0-2C5A0956F030}"/>
              </a:ext>
            </a:extLst>
          </p:cNvPr>
          <p:cNvSpPr txBox="1"/>
          <p:nvPr userDrawn="1"/>
        </p:nvSpPr>
        <p:spPr>
          <a:xfrm>
            <a:off x="623405" y="5980063"/>
            <a:ext cx="3952830" cy="451385"/>
          </a:xfrm>
          <a:prstGeom prst="rect">
            <a:avLst/>
          </a:prstGeom>
          <a:ln w="12700">
            <a:miter lim="400000"/>
          </a:ln>
          <a:extLst>
            <a:ext uri="{C572A759-6A51-4108-AA02-DFA0A04FC94B}">
              <ma14:wrappingTextBoxFlag xmlns="" xmlns:ma14="http://schemas.microsoft.com/office/mac/drawingml/2011/main" val="1"/>
            </a:ext>
          </a:extLst>
        </p:spPr>
        <p:txBody>
          <a:bodyPr wrap="square" lIns="101590" tIns="101590" rIns="101590" bIns="101590" anchor="ctr">
            <a:spAutoFit/>
          </a:bodyPr>
          <a:lstStyle>
            <a:lvl1pPr>
              <a:defRPr b="0">
                <a:solidFill>
                  <a:srgbClr val="929292"/>
                </a:solidFill>
                <a:latin typeface="Noto Sans S Chinese Regular"/>
                <a:ea typeface="Noto Sans S Chinese Regular"/>
                <a:cs typeface="Noto Sans S Chinese Regular"/>
                <a:sym typeface="Noto Sans S Chinese Regular"/>
              </a:defRPr>
            </a:lvl1pPr>
          </a:lstStyle>
          <a:p>
            <a:pPr algn="dist"/>
            <a:r>
              <a:rPr lang="zh-CN" altLang="en-US" sz="1600" dirty="0">
                <a:solidFill>
                  <a:schemeClr val="tx1">
                    <a:lumMod val="50000"/>
                    <a:lumOff val="50000"/>
                  </a:schemeClr>
                </a:solidFill>
                <a:latin typeface="微软雅黑" pitchFamily="34" charset="-122"/>
                <a:ea typeface="微软雅黑" pitchFamily="34" charset="-122"/>
                <a:cs typeface="Microsoft YaHei Light" charset="-122"/>
              </a:rPr>
              <a:t>致力于方盛人的进步和成长</a:t>
            </a:r>
            <a:endParaRPr sz="1600" dirty="0">
              <a:solidFill>
                <a:schemeClr val="tx1">
                  <a:lumMod val="50000"/>
                  <a:lumOff val="50000"/>
                </a:schemeClr>
              </a:solidFill>
              <a:latin typeface="微软雅黑" pitchFamily="34" charset="-122"/>
              <a:ea typeface="微软雅黑" pitchFamily="34" charset="-122"/>
              <a:cs typeface="Microsoft YaHei Light"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F2E55C6C-4795-4237-8D39-5EC712651CAD}"/>
              </a:ext>
            </a:extLst>
          </p:cNvPr>
          <p:cNvGrpSpPr/>
          <p:nvPr userDrawn="1"/>
        </p:nvGrpSpPr>
        <p:grpSpPr>
          <a:xfrm>
            <a:off x="5" y="3"/>
            <a:ext cx="12192000" cy="6858001"/>
            <a:chOff x="0" y="0"/>
            <a:chExt cx="24384000" cy="13716001"/>
          </a:xfrm>
        </p:grpSpPr>
        <p:sp>
          <p:nvSpPr>
            <p:cNvPr id="10" name="矩形">
              <a:extLst>
                <a:ext uri="{FF2B5EF4-FFF2-40B4-BE49-F238E27FC236}">
                  <a16:creationId xmlns:a16="http://schemas.microsoft.com/office/drawing/2014/main" id="{61531D2E-F342-4B32-8BFF-0824B5F08565}"/>
                </a:ext>
              </a:extLst>
            </p:cNvPr>
            <p:cNvSpPr/>
            <p:nvPr userDrawn="1"/>
          </p:nvSpPr>
          <p:spPr>
            <a:xfrm>
              <a:off x="0" y="0"/>
              <a:ext cx="6601024" cy="13716001"/>
            </a:xfrm>
            <a:prstGeom prst="rect">
              <a:avLst/>
            </a:prstGeom>
            <a:solidFill>
              <a:srgbClr val="F9680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11" name="矩形">
              <a:extLst>
                <a:ext uri="{FF2B5EF4-FFF2-40B4-BE49-F238E27FC236}">
                  <a16:creationId xmlns:a16="http://schemas.microsoft.com/office/drawing/2014/main" id="{B24F0F40-089A-496F-9568-17BAEF5104B0}"/>
                </a:ext>
              </a:extLst>
            </p:cNvPr>
            <p:cNvSpPr/>
            <p:nvPr userDrawn="1"/>
          </p:nvSpPr>
          <p:spPr>
            <a:xfrm>
              <a:off x="6604000" y="0"/>
              <a:ext cx="17780000" cy="13716000"/>
            </a:xfrm>
            <a:prstGeom prst="rect">
              <a:avLst/>
            </a:prstGeom>
            <a:solidFill>
              <a:srgbClr val="E8E8E8"/>
            </a:solidFill>
            <a:ln w="12700">
              <a:miter lim="400000"/>
            </a:ln>
          </p:spPr>
          <p:txBody>
            <a:bodyPr lIns="0" tIns="0" rIns="0" bIns="0" anchor="ctr"/>
            <a:lstStyle/>
            <a:p>
              <a:pPr>
                <a:defRPr sz="3200" b="0">
                  <a:solidFill>
                    <a:srgbClr val="FFFFFF"/>
                  </a:solidFill>
                  <a:latin typeface="Noto Sans S Chinese Regular"/>
                  <a:ea typeface="Noto Sans S Chinese Regular"/>
                  <a:cs typeface="Noto Sans S Chinese Regular"/>
                  <a:sym typeface="Noto Sans S Chinese Regular"/>
                </a:defRPr>
              </a:pPr>
              <a:endParaRPr sz="3200" dirty="0"/>
            </a:p>
          </p:txBody>
        </p:sp>
        <p:sp>
          <p:nvSpPr>
            <p:cNvPr id="12" name="目录">
              <a:extLst>
                <a:ext uri="{FF2B5EF4-FFF2-40B4-BE49-F238E27FC236}">
                  <a16:creationId xmlns:a16="http://schemas.microsoft.com/office/drawing/2014/main" id="{C5A62CD8-E9AD-4673-88DD-7405DA5BE0A8}"/>
                </a:ext>
              </a:extLst>
            </p:cNvPr>
            <p:cNvSpPr txBox="1"/>
            <p:nvPr userDrawn="1"/>
          </p:nvSpPr>
          <p:spPr>
            <a:xfrm>
              <a:off x="2002320" y="2878930"/>
              <a:ext cx="2462212" cy="15594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8000" b="0">
                  <a:solidFill>
                    <a:srgbClr val="FFFFFF"/>
                  </a:solidFill>
                  <a:latin typeface="Noto Sans S Chinese Bold Bold"/>
                  <a:ea typeface="Noto Sans S Chinese Bold Bold"/>
                  <a:cs typeface="Noto Sans S Chinese Bold Bold"/>
                  <a:sym typeface="Noto Sans S Chinese Bold Bold"/>
                </a:defRPr>
              </a:lvl1pPr>
            </a:lstStyle>
            <a:p>
              <a:r>
                <a:rPr sz="4400" dirty="0">
                  <a:latin typeface="Microsoft YaHei" charset="-122"/>
                  <a:ea typeface="Microsoft YaHei" charset="-122"/>
                  <a:cs typeface="Microsoft YaHei" charset="-122"/>
                </a:rPr>
                <a:t>目录</a:t>
              </a:r>
            </a:p>
          </p:txBody>
        </p:sp>
        <p:sp>
          <p:nvSpPr>
            <p:cNvPr id="13" name="CONTENTS">
              <a:extLst>
                <a:ext uri="{FF2B5EF4-FFF2-40B4-BE49-F238E27FC236}">
                  <a16:creationId xmlns:a16="http://schemas.microsoft.com/office/drawing/2014/main" id="{B8FFAA05-AB95-4D91-B9F5-BA3E39B603BD}"/>
                </a:ext>
              </a:extLst>
            </p:cNvPr>
            <p:cNvSpPr txBox="1"/>
            <p:nvPr userDrawn="1"/>
          </p:nvSpPr>
          <p:spPr>
            <a:xfrm>
              <a:off x="1913120" y="4409728"/>
              <a:ext cx="2958246" cy="82073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b="0">
                  <a:solidFill>
                    <a:srgbClr val="FFFFFF"/>
                  </a:solidFill>
                  <a:latin typeface="Noto Sans S Chinese Bold Bold"/>
                  <a:ea typeface="Noto Sans S Chinese Bold Bold"/>
                  <a:cs typeface="Noto Sans S Chinese Bold Bold"/>
                  <a:sym typeface="Noto Sans S Chinese Bold Bold"/>
                </a:defRPr>
              </a:lvl1pPr>
            </a:lstStyle>
            <a:p>
              <a:r>
                <a:rPr sz="2000" dirty="0">
                  <a:latin typeface="微软雅黑" pitchFamily="34" charset="-122"/>
                  <a:ea typeface="微软雅黑" pitchFamily="34" charset="-122"/>
                  <a:cs typeface="Microsoft YaHei Light" charset="-122"/>
                </a:rPr>
                <a:t>CONTENTS</a:t>
              </a:r>
            </a:p>
          </p:txBody>
        </p:sp>
        <p:sp>
          <p:nvSpPr>
            <p:cNvPr id="14" name="矩形">
              <a:extLst>
                <a:ext uri="{FF2B5EF4-FFF2-40B4-BE49-F238E27FC236}">
                  <a16:creationId xmlns:a16="http://schemas.microsoft.com/office/drawing/2014/main" id="{459B9084-00AA-4583-A175-8A223E601471}"/>
                </a:ext>
              </a:extLst>
            </p:cNvPr>
            <p:cNvSpPr/>
            <p:nvPr userDrawn="1"/>
          </p:nvSpPr>
          <p:spPr>
            <a:xfrm>
              <a:off x="2653108" y="9743821"/>
              <a:ext cx="1473996" cy="124654"/>
            </a:xfrm>
            <a:prstGeom prst="rect">
              <a:avLst/>
            </a:prstGeom>
            <a:solidFill>
              <a:srgbClr val="FFFFFF">
                <a:alpha val="3016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grpSp>
      <p:sp>
        <p:nvSpPr>
          <p:cNvPr id="15" name="内容占位符 2">
            <a:extLst>
              <a:ext uri="{FF2B5EF4-FFF2-40B4-BE49-F238E27FC236}">
                <a16:creationId xmlns:a16="http://schemas.microsoft.com/office/drawing/2014/main" id="{BD773034-98B6-420E-9B9E-74C16E47BE91}"/>
              </a:ext>
            </a:extLst>
          </p:cNvPr>
          <p:cNvSpPr>
            <a:spLocks noGrp="1"/>
          </p:cNvSpPr>
          <p:nvPr>
            <p:ph idx="1" hasCustomPrompt="1"/>
          </p:nvPr>
        </p:nvSpPr>
        <p:spPr>
          <a:xfrm>
            <a:off x="4511820" y="800708"/>
            <a:ext cx="7008780" cy="5256584"/>
          </a:xfrm>
          <a:prstGeom prst="rect">
            <a:avLst/>
          </a:prstGeom>
        </p:spPr>
        <p:txBody>
          <a:bodyPr>
            <a:normAutofit/>
          </a:bodyPr>
          <a:lstStyle>
            <a:lvl1pPr marL="273050" indent="-273050" algn="l">
              <a:lnSpc>
                <a:spcPct val="150000"/>
              </a:lnSpc>
              <a:spcBef>
                <a:spcPts val="600"/>
              </a:spcBef>
              <a:spcAft>
                <a:spcPts val="600"/>
              </a:spcAft>
              <a:buClr>
                <a:srgbClr val="FF6600"/>
              </a:buClr>
              <a:buFont typeface="Arial" panose="020B0604020202020204" pitchFamily="34" charset="0"/>
              <a:buChar char="•"/>
              <a:defRPr sz="3200">
                <a:solidFill>
                  <a:schemeClr val="tx1">
                    <a:lumMod val="75000"/>
                    <a:lumOff val="25000"/>
                  </a:schemeClr>
                </a:solidFill>
                <a:latin typeface="微软雅黑" pitchFamily="34" charset="-122"/>
                <a:ea typeface="微软雅黑" pitchFamily="34" charset="-122"/>
              </a:defRPr>
            </a:lvl1pPr>
            <a:lvl2pPr marL="457200" indent="0" algn="l">
              <a:lnSpc>
                <a:spcPct val="150000"/>
              </a:lnSpc>
              <a:spcBef>
                <a:spcPts val="600"/>
              </a:spcBef>
              <a:spcAft>
                <a:spcPts val="600"/>
              </a:spcAft>
              <a:buClr>
                <a:srgbClr val="FF6600"/>
              </a:buClr>
              <a:buFont typeface="Arial" panose="020B0604020202020204" pitchFamily="34" charset="0"/>
              <a:buNone/>
              <a:defRPr sz="3200">
                <a:latin typeface="微软雅黑" pitchFamily="34" charset="-122"/>
                <a:ea typeface="微软雅黑" pitchFamily="34" charset="-122"/>
              </a:defRPr>
            </a:lvl2pPr>
            <a:lvl3pPr marL="1143000" indent="-228600" algn="l">
              <a:lnSpc>
                <a:spcPct val="150000"/>
              </a:lnSpc>
              <a:spcBef>
                <a:spcPts val="600"/>
              </a:spcBef>
              <a:spcAft>
                <a:spcPts val="600"/>
              </a:spcAft>
              <a:buClr>
                <a:srgbClr val="FF6600"/>
              </a:buClr>
              <a:buFont typeface="Arial" panose="020B0604020202020204" pitchFamily="34" charset="0"/>
              <a:buChar char="•"/>
              <a:defRPr sz="3200">
                <a:latin typeface="微软雅黑" pitchFamily="34" charset="-122"/>
                <a:ea typeface="微软雅黑" pitchFamily="34" charset="-122"/>
              </a:defRPr>
            </a:lvl3pPr>
            <a:lvl4pPr marL="1600200" indent="-228600" algn="l">
              <a:lnSpc>
                <a:spcPct val="150000"/>
              </a:lnSpc>
              <a:spcBef>
                <a:spcPts val="600"/>
              </a:spcBef>
              <a:spcAft>
                <a:spcPts val="600"/>
              </a:spcAft>
              <a:buClr>
                <a:srgbClr val="FF6600"/>
              </a:buClr>
              <a:buFont typeface="Arial" panose="020B0604020202020204" pitchFamily="34" charset="0"/>
              <a:buChar char="•"/>
              <a:defRPr sz="3200">
                <a:latin typeface="微软雅黑" pitchFamily="34" charset="-122"/>
                <a:ea typeface="微软雅黑" pitchFamily="34" charset="-122"/>
              </a:defRPr>
            </a:lvl4pPr>
            <a:lvl5pPr marL="2057400" indent="-228600" algn="l">
              <a:lnSpc>
                <a:spcPct val="150000"/>
              </a:lnSpc>
              <a:spcBef>
                <a:spcPts val="600"/>
              </a:spcBef>
              <a:spcAft>
                <a:spcPts val="600"/>
              </a:spcAft>
              <a:buClr>
                <a:srgbClr val="FF6600"/>
              </a:buClr>
              <a:buFont typeface="Arial" panose="020B0604020202020204" pitchFamily="34" charset="0"/>
              <a:buChar char="•"/>
              <a:defRPr sz="3200">
                <a:latin typeface="微软雅黑" pitchFamily="34" charset="-122"/>
                <a:ea typeface="微软雅黑" pitchFamily="34" charset="-122"/>
              </a:defRPr>
            </a:lvl5pPr>
          </a:lstStyle>
          <a:p>
            <a:pPr lvl="0"/>
            <a:r>
              <a:rPr lang="zh-CN" altLang="en-US" dirty="0"/>
              <a:t>目录</a:t>
            </a:r>
            <a:r>
              <a:rPr lang="en-US" altLang="zh-CN" dirty="0"/>
              <a:t>1</a:t>
            </a:r>
          </a:p>
          <a:p>
            <a:pPr lvl="0"/>
            <a:r>
              <a:rPr lang="zh-CN" altLang="en-US" dirty="0"/>
              <a:t>目录</a:t>
            </a:r>
            <a:r>
              <a:rPr lang="en-US" altLang="zh-CN" dirty="0"/>
              <a:t>2</a:t>
            </a:r>
          </a:p>
          <a:p>
            <a:pPr lvl="0"/>
            <a:r>
              <a:rPr lang="zh-CN" altLang="en-US" dirty="0"/>
              <a:t>目录</a:t>
            </a:r>
            <a:r>
              <a:rPr lang="en-US" altLang="zh-CN" dirty="0"/>
              <a:t>3</a:t>
            </a:r>
          </a:p>
          <a:p>
            <a:pPr lvl="0"/>
            <a:r>
              <a:rPr lang="zh-CN" altLang="en-US" dirty="0"/>
              <a:t>目录</a:t>
            </a:r>
            <a:r>
              <a:rPr lang="en-US" altLang="zh-CN" dirty="0"/>
              <a:t>4</a:t>
            </a:r>
          </a:p>
          <a:p>
            <a:pPr lvl="0"/>
            <a:r>
              <a:rPr lang="zh-CN" altLang="en-US" dirty="0"/>
              <a:t>目录</a:t>
            </a:r>
            <a:r>
              <a:rPr lang="en-US" altLang="zh-CN" dirty="0"/>
              <a:t>5</a:t>
            </a:r>
          </a:p>
          <a:p>
            <a:pPr lvl="0"/>
            <a:r>
              <a:rPr lang="zh-CN" altLang="en-US" dirty="0"/>
              <a:t>目录</a:t>
            </a:r>
            <a:r>
              <a:rPr lang="en-US" altLang="zh-CN" dirty="0"/>
              <a:t>6</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765DB5FC-2A60-452D-BFA9-FB8E3745F3F3}"/>
              </a:ext>
            </a:extLst>
          </p:cNvPr>
          <p:cNvSpPr>
            <a:spLocks noGrp="1"/>
          </p:cNvSpPr>
          <p:nvPr>
            <p:ph type="title"/>
          </p:nvPr>
        </p:nvSpPr>
        <p:spPr>
          <a:xfrm>
            <a:off x="195930" y="812204"/>
            <a:ext cx="11756720" cy="960612"/>
          </a:xfrm>
          <a:prstGeom prst="rect">
            <a:avLst/>
          </a:prstGeom>
        </p:spPr>
        <p:txBody>
          <a:bodyPr lIns="108000" tIns="72000" rIns="108000" bIns="72000" anchor="ctr" anchorCtr="0">
            <a:noAutofit/>
          </a:bodyPr>
          <a:lstStyle>
            <a:lvl1pPr algn="l">
              <a:lnSpc>
                <a:spcPct val="150000"/>
              </a:lnSpc>
              <a:spcBef>
                <a:spcPts val="600"/>
              </a:spcBef>
              <a:spcAft>
                <a:spcPts val="600"/>
              </a:spcAft>
              <a:defRPr sz="3200" b="1">
                <a:effectLst/>
                <a:latin typeface="微软雅黑" pitchFamily="34" charset="-122"/>
                <a:ea typeface="微软雅黑" pitchFamily="34" charset="-122"/>
              </a:defRPr>
            </a:lvl1pPr>
          </a:lstStyle>
          <a:p>
            <a:r>
              <a:rPr lang="zh-CN" altLang="en-US" dirty="0"/>
              <a:t>单击此处编辑母版标题样式</a:t>
            </a:r>
          </a:p>
        </p:txBody>
      </p:sp>
      <p:sp>
        <p:nvSpPr>
          <p:cNvPr id="6" name="内容占位符 2">
            <a:extLst>
              <a:ext uri="{FF2B5EF4-FFF2-40B4-BE49-F238E27FC236}">
                <a16:creationId xmlns:a16="http://schemas.microsoft.com/office/drawing/2014/main" id="{950054EA-C781-41B6-83C1-F07DD11AC43D}"/>
              </a:ext>
            </a:extLst>
          </p:cNvPr>
          <p:cNvSpPr>
            <a:spLocks noGrp="1"/>
          </p:cNvSpPr>
          <p:nvPr>
            <p:ph idx="1"/>
          </p:nvPr>
        </p:nvSpPr>
        <p:spPr>
          <a:xfrm>
            <a:off x="195930" y="1988840"/>
            <a:ext cx="11756720" cy="4536504"/>
          </a:xfrm>
          <a:prstGeom prst="rect">
            <a:avLst/>
          </a:prstGeom>
        </p:spPr>
        <p:txBody>
          <a:bodyPr>
            <a:normAutofit/>
          </a:bodyPr>
          <a:lstStyle>
            <a:lvl1pPr marL="273050" indent="-273050" algn="l">
              <a:lnSpc>
                <a:spcPct val="150000"/>
              </a:lnSpc>
              <a:spcBef>
                <a:spcPts val="600"/>
              </a:spcBef>
              <a:spcAft>
                <a:spcPts val="600"/>
              </a:spcAft>
              <a:buClr>
                <a:srgbClr val="FF6600"/>
              </a:buClr>
              <a:buFont typeface="Wingdings" pitchFamily="2" charset="2"/>
              <a:buChar char="n"/>
              <a:defRPr sz="2000">
                <a:latin typeface="微软雅黑" pitchFamily="34" charset="-122"/>
                <a:ea typeface="微软雅黑" pitchFamily="34" charset="-122"/>
              </a:defRPr>
            </a:lvl1pPr>
            <a:lvl2pPr algn="l">
              <a:lnSpc>
                <a:spcPct val="150000"/>
              </a:lnSpc>
              <a:spcBef>
                <a:spcPts val="600"/>
              </a:spcBef>
              <a:spcAft>
                <a:spcPts val="600"/>
              </a:spcAft>
              <a:buClr>
                <a:srgbClr val="FF6600"/>
              </a:buClr>
              <a:buFont typeface="Wingdings" pitchFamily="2" charset="2"/>
              <a:buChar char="n"/>
              <a:defRPr sz="2000">
                <a:latin typeface="微软雅黑" pitchFamily="34" charset="-122"/>
                <a:ea typeface="微软雅黑" pitchFamily="34" charset="-122"/>
              </a:defRPr>
            </a:lvl2pPr>
            <a:lvl3pPr algn="l">
              <a:lnSpc>
                <a:spcPct val="150000"/>
              </a:lnSpc>
              <a:spcBef>
                <a:spcPts val="600"/>
              </a:spcBef>
              <a:spcAft>
                <a:spcPts val="600"/>
              </a:spcAft>
              <a:buClr>
                <a:srgbClr val="FF6600"/>
              </a:buClr>
              <a:buFont typeface="Wingdings" pitchFamily="2" charset="2"/>
              <a:buChar char="n"/>
              <a:defRPr sz="2000">
                <a:latin typeface="微软雅黑" pitchFamily="34" charset="-122"/>
                <a:ea typeface="微软雅黑" pitchFamily="34" charset="-122"/>
              </a:defRPr>
            </a:lvl3pPr>
            <a:lvl4pPr algn="l">
              <a:lnSpc>
                <a:spcPct val="150000"/>
              </a:lnSpc>
              <a:spcBef>
                <a:spcPts val="600"/>
              </a:spcBef>
              <a:spcAft>
                <a:spcPts val="600"/>
              </a:spcAft>
              <a:buClr>
                <a:srgbClr val="FF6600"/>
              </a:buClr>
              <a:buFont typeface="Wingdings" pitchFamily="2" charset="2"/>
              <a:buChar char="n"/>
              <a:defRPr sz="2000">
                <a:latin typeface="微软雅黑" pitchFamily="34" charset="-122"/>
                <a:ea typeface="微软雅黑" pitchFamily="34" charset="-122"/>
              </a:defRPr>
            </a:lvl4pPr>
            <a:lvl5pPr algn="l">
              <a:lnSpc>
                <a:spcPct val="150000"/>
              </a:lnSpc>
              <a:spcBef>
                <a:spcPts val="600"/>
              </a:spcBef>
              <a:spcAft>
                <a:spcPts val="600"/>
              </a:spcAft>
              <a:buClr>
                <a:srgbClr val="FF6600"/>
              </a:buClr>
              <a:buFont typeface="Wingdings" pitchFamily="2" charset="2"/>
              <a:buChar char="n"/>
              <a:defRPr sz="2000">
                <a:latin typeface="微软雅黑" pitchFamily="34" charset="-122"/>
                <a:ea typeface="微软雅黑"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灯片编号占位符 5">
            <a:extLst>
              <a:ext uri="{FF2B5EF4-FFF2-40B4-BE49-F238E27FC236}">
                <a16:creationId xmlns:a16="http://schemas.microsoft.com/office/drawing/2014/main" id="{833BF39F-D4B9-45CC-9ED3-59610AAAED1D}"/>
              </a:ext>
            </a:extLst>
          </p:cNvPr>
          <p:cNvSpPr txBox="1">
            <a:spLocks/>
          </p:cNvSpPr>
          <p:nvPr userDrawn="1"/>
        </p:nvSpPr>
        <p:spPr>
          <a:xfrm>
            <a:off x="11136560" y="6381332"/>
            <a:ext cx="936100" cy="380365"/>
          </a:xfrm>
          <a:prstGeom prst="rect">
            <a:avLst/>
          </a:prstGeom>
        </p:spPr>
        <p:txBody>
          <a:bodyPr vert="horz" lIns="91440" tIns="45720" rIns="91440" bIns="45720" rtlCol="0" anchor="ctr"/>
          <a:lstStyle>
            <a:lvl1pPr algn="l">
              <a:defRPr sz="2000" b="1">
                <a:solidFill>
                  <a:srgbClr val="0000FF"/>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itchFamily="18" charset="0"/>
              </a:rPr>
              <a:t>-</a:t>
            </a:r>
            <a:fld id="{EE43C50E-9A4E-4F31-B0F0-BFB1645BACFD}" type="slidenum">
              <a:rPr kumimoji="0" lang="zh-CN" altLang="en-US" sz="1600" b="0" i="0" u="none" strike="noStrike" kern="1200" cap="none" spc="0" normalizeH="0" baseline="0" noProof="0" smtClean="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itchFamily="18" charset="0"/>
              </a:rPr>
              <a:pPr marL="0" marR="0" lvl="0" indent="0" algn="ctr" defTabSz="914400" rtl="0" eaLnBrk="1" fontAlgn="base" latinLnBrk="0" hangingPunct="1">
                <a:lnSpc>
                  <a:spcPct val="100000"/>
                </a:lnSpc>
                <a:spcBef>
                  <a:spcPct val="0"/>
                </a:spcBef>
                <a:spcAft>
                  <a:spcPct val="0"/>
                </a:spcAft>
                <a:buClrTx/>
                <a:buSzTx/>
                <a:buFontTx/>
                <a:buNone/>
                <a:tabLst/>
                <a:defRPr/>
              </a:pPr>
              <a:t>‹#›</a:t>
            </a:fld>
            <a:r>
              <a:rPr kumimoji="0" lang="en-US" altLang="zh-CN" sz="1600" b="0" i="0" u="none" strike="noStrike" kern="12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itchFamily="18" charset="0"/>
              </a:rPr>
              <a:t>-</a:t>
            </a:r>
            <a:endParaRPr kumimoji="0" lang="zh-CN" altLang="en-US" sz="1600" b="0" i="0" u="none" strike="noStrike" kern="12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itchFamily="18" charset="0"/>
            </a:endParaRPr>
          </a:p>
        </p:txBody>
      </p:sp>
      <p:sp>
        <p:nvSpPr>
          <p:cNvPr id="10" name="内容占位符 2">
            <a:extLst>
              <a:ext uri="{FF2B5EF4-FFF2-40B4-BE49-F238E27FC236}">
                <a16:creationId xmlns:a16="http://schemas.microsoft.com/office/drawing/2014/main" id="{95AA59EF-C31F-4645-80C6-86D4F8796796}"/>
              </a:ext>
            </a:extLst>
          </p:cNvPr>
          <p:cNvSpPr>
            <a:spLocks noGrp="1"/>
          </p:cNvSpPr>
          <p:nvPr>
            <p:ph idx="10" hasCustomPrompt="1"/>
          </p:nvPr>
        </p:nvSpPr>
        <p:spPr>
          <a:xfrm>
            <a:off x="195020" y="131443"/>
            <a:ext cx="2948660" cy="561257"/>
          </a:xfrm>
          <a:prstGeom prst="rect">
            <a:avLst/>
          </a:prstGeom>
        </p:spPr>
        <p:txBody>
          <a:bodyPr>
            <a:normAutofit/>
          </a:bodyPr>
          <a:lstStyle>
            <a:lvl1pPr marL="0" indent="0" algn="l">
              <a:lnSpc>
                <a:spcPct val="150000"/>
              </a:lnSpc>
              <a:spcBef>
                <a:spcPts val="600"/>
              </a:spcBef>
              <a:spcAft>
                <a:spcPts val="600"/>
              </a:spcAft>
              <a:buClr>
                <a:srgbClr val="FF6600"/>
              </a:buClr>
              <a:buFont typeface="Wingdings" pitchFamily="2" charset="2"/>
              <a:buNone/>
              <a:defRPr sz="2000">
                <a:solidFill>
                  <a:schemeClr val="bg1"/>
                </a:solidFill>
                <a:latin typeface="微软雅黑" pitchFamily="34" charset="-122"/>
                <a:ea typeface="微软雅黑" pitchFamily="34" charset="-122"/>
              </a:defRPr>
            </a:lvl1pPr>
            <a:lvl2pPr marL="457200" indent="0" algn="l">
              <a:lnSpc>
                <a:spcPct val="150000"/>
              </a:lnSpc>
              <a:spcBef>
                <a:spcPts val="600"/>
              </a:spcBef>
              <a:spcAft>
                <a:spcPts val="600"/>
              </a:spcAft>
              <a:buClr>
                <a:srgbClr val="FF6600"/>
              </a:buClr>
              <a:buFont typeface="Wingdings" pitchFamily="2" charset="2"/>
              <a:buNone/>
              <a:defRPr sz="2000">
                <a:latin typeface="微软雅黑" pitchFamily="34" charset="-122"/>
                <a:ea typeface="微软雅黑" pitchFamily="34" charset="-122"/>
              </a:defRPr>
            </a:lvl2pPr>
            <a:lvl3pPr marL="914400" indent="0" algn="l">
              <a:lnSpc>
                <a:spcPct val="150000"/>
              </a:lnSpc>
              <a:spcBef>
                <a:spcPts val="600"/>
              </a:spcBef>
              <a:spcAft>
                <a:spcPts val="600"/>
              </a:spcAft>
              <a:buClr>
                <a:srgbClr val="FF6600"/>
              </a:buClr>
              <a:buFont typeface="Wingdings" pitchFamily="2" charset="2"/>
              <a:buNone/>
              <a:defRPr sz="2000">
                <a:latin typeface="微软雅黑" pitchFamily="34" charset="-122"/>
                <a:ea typeface="微软雅黑" pitchFamily="34" charset="-122"/>
              </a:defRPr>
            </a:lvl3pPr>
            <a:lvl4pPr marL="1371600" indent="0" algn="l">
              <a:lnSpc>
                <a:spcPct val="150000"/>
              </a:lnSpc>
              <a:spcBef>
                <a:spcPts val="600"/>
              </a:spcBef>
              <a:spcAft>
                <a:spcPts val="600"/>
              </a:spcAft>
              <a:buClr>
                <a:srgbClr val="FF6600"/>
              </a:buClr>
              <a:buFont typeface="Wingdings" pitchFamily="2" charset="2"/>
              <a:buNone/>
              <a:defRPr sz="2000">
                <a:latin typeface="微软雅黑" pitchFamily="34" charset="-122"/>
                <a:ea typeface="微软雅黑" pitchFamily="34" charset="-122"/>
              </a:defRPr>
            </a:lvl4pPr>
            <a:lvl5pPr marL="1828800" indent="0" algn="l">
              <a:lnSpc>
                <a:spcPct val="150000"/>
              </a:lnSpc>
              <a:spcBef>
                <a:spcPts val="600"/>
              </a:spcBef>
              <a:spcAft>
                <a:spcPts val="600"/>
              </a:spcAft>
              <a:buClr>
                <a:srgbClr val="FF6600"/>
              </a:buClr>
              <a:buFont typeface="Wingdings" pitchFamily="2" charset="2"/>
              <a:buNone/>
              <a:defRPr sz="2000">
                <a:latin typeface="微软雅黑" pitchFamily="34" charset="-122"/>
                <a:ea typeface="微软雅黑" pitchFamily="34" charset="-122"/>
              </a:defRPr>
            </a:lvl5pPr>
          </a:lstStyle>
          <a:p>
            <a:pPr lvl="0"/>
            <a:r>
              <a:rPr lang="zh-CN" altLang="en-US" dirty="0"/>
              <a:t>单击此处编辑内容导航</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344155" y="3366865"/>
            <a:ext cx="4224470" cy="400110"/>
          </a:xfrm>
          <a:prstGeom prst="rect">
            <a:avLst/>
          </a:prstGeom>
        </p:spPr>
        <p:txBody>
          <a:bodyPr wrap="square" anchor="ctr" anchorCtr="0">
            <a:spAutoFit/>
          </a:bodyPr>
          <a:lstStyle>
            <a:lvl1pPr marL="0" indent="0" algn="ctr">
              <a:buNone/>
              <a:defRPr sz="2000" b="1">
                <a:solidFill>
                  <a:schemeClr val="tx1">
                    <a:tint val="75000"/>
                  </a:schemeClr>
                </a:solidFill>
                <a:effectLst>
                  <a:outerShdw blurRad="38100" dist="38100" dir="2700000" algn="tl">
                    <a:srgbClr val="000000">
                      <a:alpha val="43137"/>
                    </a:srgbClr>
                  </a:outerShdw>
                </a:effectLst>
                <a:latin typeface="微软雅黑" pitchFamily="34" charset="-122"/>
                <a:ea typeface="微软雅黑"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5" name="全         球         工         业         品                   尽         在         鑫         方         盛">
            <a:extLst>
              <a:ext uri="{FF2B5EF4-FFF2-40B4-BE49-F238E27FC236}">
                <a16:creationId xmlns:a16="http://schemas.microsoft.com/office/drawing/2014/main" id="{26A575DB-219E-4C70-9CA0-2C5A0956F030}"/>
              </a:ext>
            </a:extLst>
          </p:cNvPr>
          <p:cNvSpPr txBox="1"/>
          <p:nvPr userDrawn="1"/>
        </p:nvSpPr>
        <p:spPr>
          <a:xfrm>
            <a:off x="623405" y="5980063"/>
            <a:ext cx="3952830" cy="451385"/>
          </a:xfrm>
          <a:prstGeom prst="rect">
            <a:avLst/>
          </a:prstGeom>
          <a:ln w="12700">
            <a:miter lim="400000"/>
          </a:ln>
          <a:extLst>
            <a:ext uri="{C572A759-6A51-4108-AA02-DFA0A04FC94B}">
              <ma14:wrappingTextBoxFlag xmlns="" xmlns:ma14="http://schemas.microsoft.com/office/mac/drawingml/2011/main" val="1"/>
            </a:ext>
          </a:extLst>
        </p:spPr>
        <p:txBody>
          <a:bodyPr wrap="square" lIns="101590" tIns="101590" rIns="101590" bIns="101590" anchor="ctr">
            <a:spAutoFit/>
          </a:bodyPr>
          <a:lstStyle>
            <a:lvl1pPr>
              <a:defRPr b="0">
                <a:solidFill>
                  <a:srgbClr val="929292"/>
                </a:solidFill>
                <a:latin typeface="Noto Sans S Chinese Regular"/>
                <a:ea typeface="Noto Sans S Chinese Regular"/>
                <a:cs typeface="Noto Sans S Chinese Regular"/>
                <a:sym typeface="Noto Sans S Chinese Regular"/>
              </a:defRPr>
            </a:lvl1pPr>
          </a:lstStyle>
          <a:p>
            <a:pPr algn="dist"/>
            <a:r>
              <a:rPr lang="zh-CN" altLang="en-US" sz="1600" dirty="0">
                <a:solidFill>
                  <a:schemeClr val="tx1">
                    <a:lumMod val="50000"/>
                    <a:lumOff val="50000"/>
                  </a:schemeClr>
                </a:solidFill>
                <a:latin typeface="微软雅黑" pitchFamily="34" charset="-122"/>
                <a:ea typeface="微软雅黑" pitchFamily="34" charset="-122"/>
                <a:cs typeface="Microsoft YaHei Light" charset="-122"/>
              </a:rPr>
              <a:t>致力于方盛人的进步和成长</a:t>
            </a:r>
            <a:endParaRPr sz="1600" dirty="0">
              <a:solidFill>
                <a:schemeClr val="tx1">
                  <a:lumMod val="50000"/>
                  <a:lumOff val="50000"/>
                </a:schemeClr>
              </a:solidFill>
              <a:latin typeface="微软雅黑" pitchFamily="34" charset="-122"/>
              <a:ea typeface="微软雅黑" pitchFamily="34" charset="-122"/>
              <a:cs typeface="Microsoft YaHei Light" charset="-122"/>
            </a:endParaRPr>
          </a:p>
        </p:txBody>
      </p:sp>
    </p:spTree>
    <p:extLst>
      <p:ext uri="{BB962C8B-B14F-4D97-AF65-F5344CB8AC3E}">
        <p14:creationId xmlns:p14="http://schemas.microsoft.com/office/powerpoint/2010/main" val="161289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F2E55C6C-4795-4237-8D39-5EC712651CAD}"/>
              </a:ext>
            </a:extLst>
          </p:cNvPr>
          <p:cNvGrpSpPr/>
          <p:nvPr userDrawn="1"/>
        </p:nvGrpSpPr>
        <p:grpSpPr>
          <a:xfrm>
            <a:off x="5" y="3"/>
            <a:ext cx="12192000" cy="6858001"/>
            <a:chOff x="0" y="0"/>
            <a:chExt cx="24384000" cy="13716001"/>
          </a:xfrm>
        </p:grpSpPr>
        <p:sp>
          <p:nvSpPr>
            <p:cNvPr id="10" name="矩形">
              <a:extLst>
                <a:ext uri="{FF2B5EF4-FFF2-40B4-BE49-F238E27FC236}">
                  <a16:creationId xmlns:a16="http://schemas.microsoft.com/office/drawing/2014/main" id="{61531D2E-F342-4B32-8BFF-0824B5F08565}"/>
                </a:ext>
              </a:extLst>
            </p:cNvPr>
            <p:cNvSpPr/>
            <p:nvPr userDrawn="1"/>
          </p:nvSpPr>
          <p:spPr>
            <a:xfrm>
              <a:off x="0" y="0"/>
              <a:ext cx="6601024" cy="13716001"/>
            </a:xfrm>
            <a:prstGeom prst="rect">
              <a:avLst/>
            </a:prstGeom>
            <a:solidFill>
              <a:srgbClr val="F9680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11" name="矩形">
              <a:extLst>
                <a:ext uri="{FF2B5EF4-FFF2-40B4-BE49-F238E27FC236}">
                  <a16:creationId xmlns:a16="http://schemas.microsoft.com/office/drawing/2014/main" id="{B24F0F40-089A-496F-9568-17BAEF5104B0}"/>
                </a:ext>
              </a:extLst>
            </p:cNvPr>
            <p:cNvSpPr/>
            <p:nvPr userDrawn="1"/>
          </p:nvSpPr>
          <p:spPr>
            <a:xfrm>
              <a:off x="6604000" y="0"/>
              <a:ext cx="17780000" cy="13716000"/>
            </a:xfrm>
            <a:prstGeom prst="rect">
              <a:avLst/>
            </a:prstGeom>
            <a:solidFill>
              <a:srgbClr val="E8E8E8"/>
            </a:solidFill>
            <a:ln w="12700">
              <a:miter lim="400000"/>
            </a:ln>
          </p:spPr>
          <p:txBody>
            <a:bodyPr lIns="0" tIns="0" rIns="0" bIns="0" anchor="ctr"/>
            <a:lstStyle/>
            <a:p>
              <a:pPr>
                <a:defRPr sz="3200" b="0">
                  <a:solidFill>
                    <a:srgbClr val="FFFFFF"/>
                  </a:solidFill>
                  <a:latin typeface="Noto Sans S Chinese Regular"/>
                  <a:ea typeface="Noto Sans S Chinese Regular"/>
                  <a:cs typeface="Noto Sans S Chinese Regular"/>
                  <a:sym typeface="Noto Sans S Chinese Regular"/>
                </a:defRPr>
              </a:pPr>
              <a:endParaRPr sz="3200" dirty="0"/>
            </a:p>
          </p:txBody>
        </p:sp>
        <p:sp>
          <p:nvSpPr>
            <p:cNvPr id="12" name="目录">
              <a:extLst>
                <a:ext uri="{FF2B5EF4-FFF2-40B4-BE49-F238E27FC236}">
                  <a16:creationId xmlns:a16="http://schemas.microsoft.com/office/drawing/2014/main" id="{C5A62CD8-E9AD-4673-88DD-7405DA5BE0A8}"/>
                </a:ext>
              </a:extLst>
            </p:cNvPr>
            <p:cNvSpPr txBox="1"/>
            <p:nvPr userDrawn="1"/>
          </p:nvSpPr>
          <p:spPr>
            <a:xfrm>
              <a:off x="2002320" y="2878930"/>
              <a:ext cx="2462212" cy="15594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8000" b="0">
                  <a:solidFill>
                    <a:srgbClr val="FFFFFF"/>
                  </a:solidFill>
                  <a:latin typeface="Noto Sans S Chinese Bold Bold"/>
                  <a:ea typeface="Noto Sans S Chinese Bold Bold"/>
                  <a:cs typeface="Noto Sans S Chinese Bold Bold"/>
                  <a:sym typeface="Noto Sans S Chinese Bold Bold"/>
                </a:defRPr>
              </a:lvl1pPr>
            </a:lstStyle>
            <a:p>
              <a:r>
                <a:rPr sz="4400" dirty="0">
                  <a:latin typeface="Microsoft YaHei" charset="-122"/>
                  <a:ea typeface="Microsoft YaHei" charset="-122"/>
                  <a:cs typeface="Microsoft YaHei" charset="-122"/>
                </a:rPr>
                <a:t>目录</a:t>
              </a:r>
            </a:p>
          </p:txBody>
        </p:sp>
        <p:sp>
          <p:nvSpPr>
            <p:cNvPr id="13" name="CONTENTS">
              <a:extLst>
                <a:ext uri="{FF2B5EF4-FFF2-40B4-BE49-F238E27FC236}">
                  <a16:creationId xmlns:a16="http://schemas.microsoft.com/office/drawing/2014/main" id="{B8FFAA05-AB95-4D91-B9F5-BA3E39B603BD}"/>
                </a:ext>
              </a:extLst>
            </p:cNvPr>
            <p:cNvSpPr txBox="1"/>
            <p:nvPr userDrawn="1"/>
          </p:nvSpPr>
          <p:spPr>
            <a:xfrm>
              <a:off x="1913120" y="4409728"/>
              <a:ext cx="2958246" cy="82073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b="0">
                  <a:solidFill>
                    <a:srgbClr val="FFFFFF"/>
                  </a:solidFill>
                  <a:latin typeface="Noto Sans S Chinese Bold Bold"/>
                  <a:ea typeface="Noto Sans S Chinese Bold Bold"/>
                  <a:cs typeface="Noto Sans S Chinese Bold Bold"/>
                  <a:sym typeface="Noto Sans S Chinese Bold Bold"/>
                </a:defRPr>
              </a:lvl1pPr>
            </a:lstStyle>
            <a:p>
              <a:r>
                <a:rPr sz="2000" dirty="0">
                  <a:latin typeface="微软雅黑" pitchFamily="34" charset="-122"/>
                  <a:ea typeface="微软雅黑" pitchFamily="34" charset="-122"/>
                  <a:cs typeface="Microsoft YaHei Light" charset="-122"/>
                </a:rPr>
                <a:t>CONTENTS</a:t>
              </a:r>
            </a:p>
          </p:txBody>
        </p:sp>
        <p:sp>
          <p:nvSpPr>
            <p:cNvPr id="14" name="矩形">
              <a:extLst>
                <a:ext uri="{FF2B5EF4-FFF2-40B4-BE49-F238E27FC236}">
                  <a16:creationId xmlns:a16="http://schemas.microsoft.com/office/drawing/2014/main" id="{459B9084-00AA-4583-A175-8A223E601471}"/>
                </a:ext>
              </a:extLst>
            </p:cNvPr>
            <p:cNvSpPr/>
            <p:nvPr userDrawn="1"/>
          </p:nvSpPr>
          <p:spPr>
            <a:xfrm>
              <a:off x="2653108" y="9743821"/>
              <a:ext cx="1473996" cy="124654"/>
            </a:xfrm>
            <a:prstGeom prst="rect">
              <a:avLst/>
            </a:prstGeom>
            <a:solidFill>
              <a:srgbClr val="FFFFFF">
                <a:alpha val="3016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grpSp>
      <p:sp>
        <p:nvSpPr>
          <p:cNvPr id="15" name="内容占位符 2">
            <a:extLst>
              <a:ext uri="{FF2B5EF4-FFF2-40B4-BE49-F238E27FC236}">
                <a16:creationId xmlns:a16="http://schemas.microsoft.com/office/drawing/2014/main" id="{BD773034-98B6-420E-9B9E-74C16E47BE91}"/>
              </a:ext>
            </a:extLst>
          </p:cNvPr>
          <p:cNvSpPr>
            <a:spLocks noGrp="1"/>
          </p:cNvSpPr>
          <p:nvPr>
            <p:ph idx="1" hasCustomPrompt="1"/>
          </p:nvPr>
        </p:nvSpPr>
        <p:spPr>
          <a:xfrm>
            <a:off x="4511820" y="800708"/>
            <a:ext cx="7008780" cy="5256584"/>
          </a:xfrm>
          <a:prstGeom prst="rect">
            <a:avLst/>
          </a:prstGeom>
        </p:spPr>
        <p:txBody>
          <a:bodyPr>
            <a:normAutofit/>
          </a:bodyPr>
          <a:lstStyle>
            <a:lvl1pPr marL="273050" indent="-273050" algn="l">
              <a:lnSpc>
                <a:spcPct val="150000"/>
              </a:lnSpc>
              <a:spcBef>
                <a:spcPts val="600"/>
              </a:spcBef>
              <a:spcAft>
                <a:spcPts val="600"/>
              </a:spcAft>
              <a:buClr>
                <a:srgbClr val="FF6600"/>
              </a:buClr>
              <a:buFont typeface="Arial" panose="020B0604020202020204" pitchFamily="34" charset="0"/>
              <a:buChar char="•"/>
              <a:defRPr sz="3200">
                <a:solidFill>
                  <a:schemeClr val="tx1">
                    <a:lumMod val="75000"/>
                    <a:lumOff val="25000"/>
                  </a:schemeClr>
                </a:solidFill>
                <a:latin typeface="微软雅黑" pitchFamily="34" charset="-122"/>
                <a:ea typeface="微软雅黑" pitchFamily="34" charset="-122"/>
              </a:defRPr>
            </a:lvl1pPr>
            <a:lvl2pPr marL="457200" indent="0" algn="l">
              <a:lnSpc>
                <a:spcPct val="150000"/>
              </a:lnSpc>
              <a:spcBef>
                <a:spcPts val="600"/>
              </a:spcBef>
              <a:spcAft>
                <a:spcPts val="600"/>
              </a:spcAft>
              <a:buClr>
                <a:srgbClr val="FF6600"/>
              </a:buClr>
              <a:buFont typeface="Arial" panose="020B0604020202020204" pitchFamily="34" charset="0"/>
              <a:buNone/>
              <a:defRPr sz="3200">
                <a:latin typeface="微软雅黑" pitchFamily="34" charset="-122"/>
                <a:ea typeface="微软雅黑" pitchFamily="34" charset="-122"/>
              </a:defRPr>
            </a:lvl2pPr>
            <a:lvl3pPr marL="1143000" indent="-228600" algn="l">
              <a:lnSpc>
                <a:spcPct val="150000"/>
              </a:lnSpc>
              <a:spcBef>
                <a:spcPts val="600"/>
              </a:spcBef>
              <a:spcAft>
                <a:spcPts val="600"/>
              </a:spcAft>
              <a:buClr>
                <a:srgbClr val="FF6600"/>
              </a:buClr>
              <a:buFont typeface="Arial" panose="020B0604020202020204" pitchFamily="34" charset="0"/>
              <a:buChar char="•"/>
              <a:defRPr sz="3200">
                <a:latin typeface="微软雅黑" pitchFamily="34" charset="-122"/>
                <a:ea typeface="微软雅黑" pitchFamily="34" charset="-122"/>
              </a:defRPr>
            </a:lvl3pPr>
            <a:lvl4pPr marL="1600200" indent="-228600" algn="l">
              <a:lnSpc>
                <a:spcPct val="150000"/>
              </a:lnSpc>
              <a:spcBef>
                <a:spcPts val="600"/>
              </a:spcBef>
              <a:spcAft>
                <a:spcPts val="600"/>
              </a:spcAft>
              <a:buClr>
                <a:srgbClr val="FF6600"/>
              </a:buClr>
              <a:buFont typeface="Arial" panose="020B0604020202020204" pitchFamily="34" charset="0"/>
              <a:buChar char="•"/>
              <a:defRPr sz="3200">
                <a:latin typeface="微软雅黑" pitchFamily="34" charset="-122"/>
                <a:ea typeface="微软雅黑" pitchFamily="34" charset="-122"/>
              </a:defRPr>
            </a:lvl4pPr>
            <a:lvl5pPr marL="2057400" indent="-228600" algn="l">
              <a:lnSpc>
                <a:spcPct val="150000"/>
              </a:lnSpc>
              <a:spcBef>
                <a:spcPts val="600"/>
              </a:spcBef>
              <a:spcAft>
                <a:spcPts val="600"/>
              </a:spcAft>
              <a:buClr>
                <a:srgbClr val="FF6600"/>
              </a:buClr>
              <a:buFont typeface="Arial" panose="020B0604020202020204" pitchFamily="34" charset="0"/>
              <a:buChar char="•"/>
              <a:defRPr sz="3200">
                <a:latin typeface="微软雅黑" pitchFamily="34" charset="-122"/>
                <a:ea typeface="微软雅黑" pitchFamily="34" charset="-122"/>
              </a:defRPr>
            </a:lvl5pPr>
          </a:lstStyle>
          <a:p>
            <a:pPr lvl="0"/>
            <a:r>
              <a:rPr lang="zh-CN" altLang="en-US" dirty="0"/>
              <a:t>目录</a:t>
            </a:r>
            <a:r>
              <a:rPr lang="en-US" altLang="zh-CN" dirty="0"/>
              <a:t>1</a:t>
            </a:r>
          </a:p>
          <a:p>
            <a:pPr lvl="0"/>
            <a:r>
              <a:rPr lang="zh-CN" altLang="en-US" dirty="0"/>
              <a:t>目录</a:t>
            </a:r>
            <a:r>
              <a:rPr lang="en-US" altLang="zh-CN" dirty="0"/>
              <a:t>2</a:t>
            </a:r>
          </a:p>
          <a:p>
            <a:pPr lvl="0"/>
            <a:r>
              <a:rPr lang="zh-CN" altLang="en-US" dirty="0"/>
              <a:t>目录</a:t>
            </a:r>
            <a:r>
              <a:rPr lang="en-US" altLang="zh-CN" dirty="0"/>
              <a:t>3</a:t>
            </a:r>
          </a:p>
          <a:p>
            <a:pPr lvl="0"/>
            <a:r>
              <a:rPr lang="zh-CN" altLang="en-US" dirty="0"/>
              <a:t>目录</a:t>
            </a:r>
            <a:r>
              <a:rPr lang="en-US" altLang="zh-CN" dirty="0"/>
              <a:t>4</a:t>
            </a:r>
          </a:p>
          <a:p>
            <a:pPr lvl="0"/>
            <a:r>
              <a:rPr lang="zh-CN" altLang="en-US" dirty="0"/>
              <a:t>目录</a:t>
            </a:r>
            <a:r>
              <a:rPr lang="en-US" altLang="zh-CN" dirty="0"/>
              <a:t>5</a:t>
            </a:r>
          </a:p>
          <a:p>
            <a:pPr lvl="0"/>
            <a:r>
              <a:rPr lang="zh-CN" altLang="en-US" dirty="0"/>
              <a:t>目录</a:t>
            </a:r>
            <a:r>
              <a:rPr lang="en-US" altLang="zh-CN" dirty="0"/>
              <a:t>6</a:t>
            </a:r>
            <a:endParaRPr lang="zh-CN" altLang="en-US" dirty="0"/>
          </a:p>
        </p:txBody>
      </p:sp>
    </p:spTree>
    <p:extLst>
      <p:ext uri="{BB962C8B-B14F-4D97-AF65-F5344CB8AC3E}">
        <p14:creationId xmlns:p14="http://schemas.microsoft.com/office/powerpoint/2010/main" val="207810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集团介绍-2.jpg">
            <a:extLst>
              <a:ext uri="{FF2B5EF4-FFF2-40B4-BE49-F238E27FC236}">
                <a16:creationId xmlns:a16="http://schemas.microsoft.com/office/drawing/2014/main" id="{BCCFEFBC-C218-456B-B68A-68FF2EFBC1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08445" y="1"/>
            <a:ext cx="7683570" cy="6857998"/>
          </a:xfrm>
          <a:prstGeom prst="rect">
            <a:avLst/>
          </a:prstGeom>
          <a:ln w="12700">
            <a:miter lim="400000"/>
          </a:ln>
        </p:spPr>
      </p:pic>
      <p:sp>
        <p:nvSpPr>
          <p:cNvPr id="9" name="形状">
            <a:extLst>
              <a:ext uri="{FF2B5EF4-FFF2-40B4-BE49-F238E27FC236}">
                <a16:creationId xmlns:a16="http://schemas.microsoft.com/office/drawing/2014/main" id="{2EBB03C2-9C4B-4775-8396-AEC2017D51CC}"/>
              </a:ext>
            </a:extLst>
          </p:cNvPr>
          <p:cNvSpPr/>
          <p:nvPr userDrawn="1"/>
        </p:nvSpPr>
        <p:spPr>
          <a:xfrm>
            <a:off x="522695" y="0"/>
            <a:ext cx="6149390" cy="6857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3169" y="21600"/>
                </a:lnTo>
                <a:lnTo>
                  <a:pt x="0" y="21600"/>
                </a:lnTo>
                <a:lnTo>
                  <a:pt x="0" y="0"/>
                </a:lnTo>
                <a:close/>
              </a:path>
            </a:pathLst>
          </a:custGeom>
          <a:solidFill>
            <a:srgbClr val="F9680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6400"/>
          </a:p>
        </p:txBody>
      </p:sp>
      <p:sp>
        <p:nvSpPr>
          <p:cNvPr id="10" name="形状">
            <a:extLst>
              <a:ext uri="{FF2B5EF4-FFF2-40B4-BE49-F238E27FC236}">
                <a16:creationId xmlns:a16="http://schemas.microsoft.com/office/drawing/2014/main" id="{A66BEA6E-2064-43D4-A8DD-8A9BF0F90FD6}"/>
              </a:ext>
            </a:extLst>
          </p:cNvPr>
          <p:cNvSpPr/>
          <p:nvPr userDrawn="1"/>
        </p:nvSpPr>
        <p:spPr>
          <a:xfrm rot="10800000" flipH="1">
            <a:off x="15" y="-1"/>
            <a:ext cx="8506950" cy="6857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3613" y="21600"/>
                </a:lnTo>
                <a:lnTo>
                  <a:pt x="0" y="21600"/>
                </a:lnTo>
                <a:lnTo>
                  <a:pt x="0" y="0"/>
                </a:lnTo>
                <a:close/>
              </a:path>
            </a:pathLst>
          </a:custGeom>
          <a:solidFill>
            <a:schemeClr val="bg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6400">
              <a:solidFill>
                <a:schemeClr val="bg1"/>
              </a:solidFill>
            </a:endParaRPr>
          </a:p>
        </p:txBody>
      </p:sp>
      <p:pic>
        <p:nvPicPr>
          <p:cNvPr id="11" name="图片 10">
            <a:extLst>
              <a:ext uri="{FF2B5EF4-FFF2-40B4-BE49-F238E27FC236}">
                <a16:creationId xmlns:a16="http://schemas.microsoft.com/office/drawing/2014/main" id="{72DF07B1-A8F1-421A-894D-1B3422E444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8955" y="748537"/>
            <a:ext cx="2368970" cy="478865"/>
          </a:xfrm>
          <a:prstGeom prst="rect">
            <a:avLst/>
          </a:prstGeom>
        </p:spPr>
      </p:pic>
    </p:spTree>
  </p:cSld>
  <p:clrMap bg1="lt1" tx1="dk1" bg2="lt2" tx2="dk2" accent1="accent1" accent2="accent2" accent3="accent3" accent4="accent4" accent5="accent5" accent6="accent6" hlink="hlink" folHlink="folHlink"/>
  <p:sldLayoutIdLst>
    <p:sldLayoutId id="2147484704"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BBF46C6F-ABAA-4A17-A46E-D6F87E42C641}"/>
              </a:ext>
            </a:extLst>
          </p:cNvPr>
          <p:cNvGrpSpPr/>
          <p:nvPr userDrawn="1"/>
        </p:nvGrpSpPr>
        <p:grpSpPr>
          <a:xfrm>
            <a:off x="0" y="-1"/>
            <a:ext cx="12192000" cy="764029"/>
            <a:chOff x="0" y="-1"/>
            <a:chExt cx="24386845" cy="1528236"/>
          </a:xfrm>
        </p:grpSpPr>
        <p:sp>
          <p:nvSpPr>
            <p:cNvPr id="23" name="矩形">
              <a:extLst>
                <a:ext uri="{FF2B5EF4-FFF2-40B4-BE49-F238E27FC236}">
                  <a16:creationId xmlns:a16="http://schemas.microsoft.com/office/drawing/2014/main" id="{543B5470-D913-40ED-BAF6-B86D6C27B3DD}"/>
                </a:ext>
              </a:extLst>
            </p:cNvPr>
            <p:cNvSpPr/>
            <p:nvPr userDrawn="1"/>
          </p:nvSpPr>
          <p:spPr>
            <a:xfrm>
              <a:off x="0" y="-1"/>
              <a:ext cx="6655727" cy="1528235"/>
            </a:xfrm>
            <a:prstGeom prst="rect">
              <a:avLst/>
            </a:prstGeom>
            <a:solidFill>
              <a:srgbClr val="F9680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4" name="矩形">
              <a:extLst>
                <a:ext uri="{FF2B5EF4-FFF2-40B4-BE49-F238E27FC236}">
                  <a16:creationId xmlns:a16="http://schemas.microsoft.com/office/drawing/2014/main" id="{F955BA90-5707-45B6-A69C-28838C7042B4}"/>
                </a:ext>
              </a:extLst>
            </p:cNvPr>
            <p:cNvSpPr/>
            <p:nvPr userDrawn="1"/>
          </p:nvSpPr>
          <p:spPr>
            <a:xfrm>
              <a:off x="6604000" y="0"/>
              <a:ext cx="17782845" cy="1528235"/>
            </a:xfrm>
            <a:prstGeom prst="rect">
              <a:avLst/>
            </a:prstGeom>
            <a:solidFill>
              <a:srgbClr val="F2F2F1"/>
            </a:solidFill>
            <a:ln w="12700">
              <a:miter lim="400000"/>
            </a:ln>
          </p:spPr>
          <p:txBody>
            <a:bodyPr lIns="0" tIns="0" rIns="0" bIns="0" anchor="ctr"/>
            <a:lstStyle/>
            <a:p>
              <a:pPr>
                <a:defRPr sz="3200" b="0">
                  <a:solidFill>
                    <a:srgbClr val="FFFFFF"/>
                  </a:solidFill>
                  <a:latin typeface="Noto Sans S Chinese Regular"/>
                  <a:ea typeface="Noto Sans S Chinese Regular"/>
                  <a:cs typeface="Noto Sans S Chinese Regular"/>
                  <a:sym typeface="Noto Sans S Chinese Regular"/>
                </a:defRPr>
              </a:pPr>
              <a:endParaRPr sz="3200"/>
            </a:p>
          </p:txBody>
        </p:sp>
        <p:sp>
          <p:nvSpPr>
            <p:cNvPr id="25" name="知行合一   快速行动">
              <a:extLst>
                <a:ext uri="{FF2B5EF4-FFF2-40B4-BE49-F238E27FC236}">
                  <a16:creationId xmlns:a16="http://schemas.microsoft.com/office/drawing/2014/main" id="{065CF131-2CC1-48DA-B369-C933F3AD1422}"/>
                </a:ext>
              </a:extLst>
            </p:cNvPr>
            <p:cNvSpPr txBox="1"/>
            <p:nvPr userDrawn="1"/>
          </p:nvSpPr>
          <p:spPr>
            <a:xfrm>
              <a:off x="7800230" y="455950"/>
              <a:ext cx="4360677" cy="75927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rgbClr val="929292"/>
                  </a:solidFill>
                </a:defRPr>
              </a:lvl1pPr>
            </a:lstStyle>
            <a:p>
              <a:r>
                <a:rPr lang="zh-CN" altLang="en-US" b="0" dirty="0">
                  <a:latin typeface="Microsoft YaHei Light" charset="-122"/>
                  <a:ea typeface="Microsoft YaHei Light" charset="-122"/>
                  <a:cs typeface="Microsoft YaHei Light" charset="-122"/>
                </a:rPr>
                <a:t>赢在学习 胜在改变 </a:t>
              </a:r>
              <a:endParaRPr b="0" dirty="0">
                <a:latin typeface="Microsoft YaHei Light" charset="-122"/>
                <a:ea typeface="Microsoft YaHei Light" charset="-122"/>
                <a:cs typeface="Microsoft YaHei Light" charset="-122"/>
              </a:endParaRPr>
            </a:p>
          </p:txBody>
        </p:sp>
        <p:pic>
          <p:nvPicPr>
            <p:cNvPr id="26" name="图片 25">
              <a:extLst>
                <a:ext uri="{FF2B5EF4-FFF2-40B4-BE49-F238E27FC236}">
                  <a16:creationId xmlns:a16="http://schemas.microsoft.com/office/drawing/2014/main" id="{D923D37B-FE17-48FB-9756-BC99B0C411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287642" y="342699"/>
              <a:ext cx="4050339" cy="1001104"/>
            </a:xfrm>
            <a:prstGeom prst="rect">
              <a:avLst/>
            </a:prstGeom>
          </p:spPr>
        </p:pic>
      </p:grpSp>
    </p:spTree>
  </p:cSld>
  <p:clrMap bg1="lt1" tx1="dk1" bg2="lt2" tx2="dk2" accent1="accent1" accent2="accent2" accent3="accent3" accent4="accent4" accent5="accent5" accent6="accent6" hlink="hlink" folHlink="folHlink"/>
  <p:sldLayoutIdLst>
    <p:sldLayoutId id="2147484712" r:id="rId1"/>
    <p:sldLayoutId id="214748472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614834B-8580-4A5D-BE25-65A9B74C441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525"/>
          <a:stretch/>
        </p:blipFill>
        <p:spPr>
          <a:xfrm>
            <a:off x="0" y="8883"/>
            <a:ext cx="12192000" cy="6840239"/>
          </a:xfrm>
          <a:prstGeom prst="rect">
            <a:avLst/>
          </a:prstGeom>
        </p:spPr>
      </p:pic>
      <p:sp>
        <p:nvSpPr>
          <p:cNvPr id="5" name="形状">
            <a:extLst>
              <a:ext uri="{FF2B5EF4-FFF2-40B4-BE49-F238E27FC236}">
                <a16:creationId xmlns:a16="http://schemas.microsoft.com/office/drawing/2014/main" id="{381A7C21-017A-44E4-BDE5-6693171697ED}"/>
              </a:ext>
            </a:extLst>
          </p:cNvPr>
          <p:cNvSpPr/>
          <p:nvPr userDrawn="1"/>
        </p:nvSpPr>
        <p:spPr>
          <a:xfrm>
            <a:off x="7689835" y="8880"/>
            <a:ext cx="4536670" cy="6840240"/>
          </a:xfrm>
          <a:custGeom>
            <a:avLst/>
            <a:gdLst/>
            <a:ahLst/>
            <a:cxnLst>
              <a:cxn ang="0">
                <a:pos x="wd2" y="hd2"/>
              </a:cxn>
              <a:cxn ang="5400000">
                <a:pos x="wd2" y="hd2"/>
              </a:cxn>
              <a:cxn ang="10800000">
                <a:pos x="wd2" y="hd2"/>
              </a:cxn>
              <a:cxn ang="16200000">
                <a:pos x="wd2" y="hd2"/>
              </a:cxn>
            </a:cxnLst>
            <a:rect l="0" t="0" r="r" b="b"/>
            <a:pathLst>
              <a:path w="21600" h="21600" extrusionOk="0">
                <a:moveTo>
                  <a:pt x="6031" y="0"/>
                </a:moveTo>
                <a:lnTo>
                  <a:pt x="21600" y="0"/>
                </a:lnTo>
                <a:lnTo>
                  <a:pt x="21600" y="21600"/>
                </a:lnTo>
                <a:lnTo>
                  <a:pt x="0" y="21600"/>
                </a:lnTo>
                <a:lnTo>
                  <a:pt x="6031" y="0"/>
                </a:lnTo>
                <a:close/>
              </a:path>
            </a:pathLst>
          </a:custGeom>
          <a:solidFill>
            <a:srgbClr val="F9680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pic>
        <p:nvPicPr>
          <p:cNvPr id="6" name="图片 5">
            <a:extLst>
              <a:ext uri="{FF2B5EF4-FFF2-40B4-BE49-F238E27FC236}">
                <a16:creationId xmlns:a16="http://schemas.microsoft.com/office/drawing/2014/main" id="{0AB4BE9A-36B7-493F-A327-AED51D1A39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6480" y="852267"/>
            <a:ext cx="2595040" cy="524529"/>
          </a:xfrm>
          <a:prstGeom prst="rect">
            <a:avLst/>
          </a:prstGeom>
        </p:spPr>
      </p:pic>
      <p:sp>
        <p:nvSpPr>
          <p:cNvPr id="8" name="THANKS">
            <a:extLst>
              <a:ext uri="{FF2B5EF4-FFF2-40B4-BE49-F238E27FC236}">
                <a16:creationId xmlns:a16="http://schemas.microsoft.com/office/drawing/2014/main" id="{F258616C-35AA-404B-9A1E-69760BD54BF5}"/>
              </a:ext>
            </a:extLst>
          </p:cNvPr>
          <p:cNvSpPr txBox="1"/>
          <p:nvPr userDrawn="1"/>
        </p:nvSpPr>
        <p:spPr>
          <a:xfrm>
            <a:off x="657975" y="5777746"/>
            <a:ext cx="3844230" cy="41036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17000" b="0">
                <a:solidFill>
                  <a:srgbClr val="333333"/>
                </a:solidFill>
                <a:latin typeface="Noto Sans S Chinese Bold Bold"/>
                <a:ea typeface="Noto Sans S Chinese Bold Bold"/>
                <a:cs typeface="Noto Sans S Chinese Bold Bold"/>
                <a:sym typeface="Noto Sans S Chinese Bold Bold"/>
              </a:defRPr>
            </a:lvl1pPr>
          </a:lstStyle>
          <a:p>
            <a:pPr algn="dist"/>
            <a:r>
              <a:rPr lang="zh-CN" altLang="en-US" sz="2000" dirty="0">
                <a:solidFill>
                  <a:schemeClr val="bg1"/>
                </a:solidFill>
                <a:latin typeface="微软雅黑" panose="020B0503020204020204" pitchFamily="34" charset="-122"/>
                <a:ea typeface="微软雅黑" panose="020B0503020204020204" pitchFamily="34" charset="-122"/>
                <a:cs typeface="Microsoft YaHei Light" charset="-122"/>
              </a:rPr>
              <a:t>致力于方盛人的进步和成长</a:t>
            </a:r>
            <a:endParaRPr sz="2000" dirty="0">
              <a:solidFill>
                <a:schemeClr val="bg1"/>
              </a:solidFill>
              <a:latin typeface="微软雅黑" panose="020B0503020204020204" pitchFamily="34" charset="-122"/>
              <a:ea typeface="微软雅黑" panose="020B0503020204020204" pitchFamily="34" charset="-122"/>
              <a:cs typeface="Microsoft YaHei Light" charset="-122"/>
            </a:endParaRPr>
          </a:p>
        </p:txBody>
      </p:sp>
      <p:pic>
        <p:nvPicPr>
          <p:cNvPr id="9" name="图像" descr="图像">
            <a:extLst>
              <a:ext uri="{FF2B5EF4-FFF2-40B4-BE49-F238E27FC236}">
                <a16:creationId xmlns:a16="http://schemas.microsoft.com/office/drawing/2014/main" id="{ED7F0B0F-DB3A-4A95-A59A-B76C85E8140E}"/>
              </a:ext>
            </a:extLst>
          </p:cNvPr>
          <p:cNvPicPr>
            <a:picLocks noChangeAspect="1"/>
          </p:cNvPicPr>
          <p:nvPr userDrawn="1"/>
        </p:nvPicPr>
        <p:blipFill>
          <a:blip r:embed="rId5">
            <a:alphaModFix amt="50099"/>
          </a:blip>
          <a:stretch>
            <a:fillRect/>
          </a:stretch>
        </p:blipFill>
        <p:spPr>
          <a:xfrm>
            <a:off x="8012195" y="2572926"/>
            <a:ext cx="6725670" cy="4528482"/>
          </a:xfrm>
          <a:prstGeom prst="rect">
            <a:avLst/>
          </a:prstGeom>
          <a:ln w="12700">
            <a:miter lim="400000"/>
          </a:ln>
        </p:spPr>
      </p:pic>
      <p:sp>
        <p:nvSpPr>
          <p:cNvPr id="10" name="THANKS">
            <a:extLst>
              <a:ext uri="{FF2B5EF4-FFF2-40B4-BE49-F238E27FC236}">
                <a16:creationId xmlns:a16="http://schemas.microsoft.com/office/drawing/2014/main" id="{BE9EC3F5-17E4-4568-B566-F6C4F1D910B7}"/>
              </a:ext>
            </a:extLst>
          </p:cNvPr>
          <p:cNvSpPr txBox="1"/>
          <p:nvPr userDrawn="1"/>
        </p:nvSpPr>
        <p:spPr>
          <a:xfrm>
            <a:off x="620295" y="2010477"/>
            <a:ext cx="5201570" cy="157992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17000" b="0">
                <a:solidFill>
                  <a:srgbClr val="333333"/>
                </a:solidFill>
                <a:latin typeface="Noto Sans S Chinese Bold Bold"/>
                <a:ea typeface="Noto Sans S Chinese Bold Bold"/>
                <a:cs typeface="Noto Sans S Chinese Bold Bold"/>
                <a:sym typeface="Noto Sans S Chinese Bold Bold"/>
              </a:defRPr>
            </a:lvl1pPr>
          </a:lstStyle>
          <a:p>
            <a:pPr algn="l"/>
            <a:r>
              <a:rPr sz="9600" dirty="0">
                <a:solidFill>
                  <a:srgbClr val="F9680D"/>
                </a:solidFill>
                <a:latin typeface="Microsoft YaHei" charset="-122"/>
                <a:ea typeface="Microsoft YaHei" charset="-122"/>
                <a:cs typeface="Microsoft YaHei" charset="-122"/>
              </a:rPr>
              <a:t>THANKS</a:t>
            </a:r>
          </a:p>
        </p:txBody>
      </p:sp>
      <p:sp>
        <p:nvSpPr>
          <p:cNvPr id="11" name="THANKS">
            <a:extLst>
              <a:ext uri="{FF2B5EF4-FFF2-40B4-BE49-F238E27FC236}">
                <a16:creationId xmlns:a16="http://schemas.microsoft.com/office/drawing/2014/main" id="{4D8E5B9F-AAF9-4245-9A51-CF174F0AE4F6}"/>
              </a:ext>
            </a:extLst>
          </p:cNvPr>
          <p:cNvSpPr txBox="1"/>
          <p:nvPr userDrawn="1"/>
        </p:nvSpPr>
        <p:spPr>
          <a:xfrm>
            <a:off x="939130" y="3409169"/>
            <a:ext cx="5040560"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17000" b="0">
                <a:solidFill>
                  <a:srgbClr val="333333"/>
                </a:solidFill>
                <a:latin typeface="Noto Sans S Chinese Bold Bold"/>
                <a:ea typeface="Noto Sans S Chinese Bold Bold"/>
                <a:cs typeface="Noto Sans S Chinese Bold Bold"/>
                <a:sym typeface="Noto Sans S Chinese Bold Bold"/>
              </a:defRPr>
            </a:lvl1pPr>
          </a:lstStyle>
          <a:p>
            <a:pPr algn="l"/>
            <a:r>
              <a:rPr lang="zh-CN" altLang="en-US" sz="3600" kern="2400" baseline="0" dirty="0">
                <a:solidFill>
                  <a:schemeClr val="bg1"/>
                </a:solidFill>
                <a:latin typeface="微软雅黑" panose="020B0503020204020204" pitchFamily="34" charset="-122"/>
                <a:ea typeface="微软雅黑" panose="020B0503020204020204" pitchFamily="34" charset="-122"/>
                <a:cs typeface="Microsoft YaHei Light" charset="-122"/>
              </a:rPr>
              <a:t>谢      谢      观      看</a:t>
            </a:r>
            <a:endParaRPr sz="3600" kern="2400" baseline="0" dirty="0">
              <a:solidFill>
                <a:schemeClr val="bg1"/>
              </a:solidFill>
              <a:latin typeface="微软雅黑" panose="020B0503020204020204" pitchFamily="34" charset="-122"/>
              <a:ea typeface="微软雅黑" panose="020B0503020204020204" pitchFamily="34" charset="-122"/>
              <a:cs typeface="Microsoft YaHei Light" charset="-122"/>
            </a:endParaRPr>
          </a:p>
        </p:txBody>
      </p:sp>
    </p:spTree>
  </p:cSld>
  <p:clrMap bg1="lt1" tx1="dk1" bg2="lt2" tx2="dk2" accent1="accent1" accent2="accent2" accent3="accent3" accent4="accent4" accent5="accent5" accent6="accent6" hlink="hlink" folHlink="folHlink"/>
  <p:sldLayoutIdLst>
    <p:sldLayoutId id="2147484702"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集团介绍-2.jpg">
            <a:extLst>
              <a:ext uri="{FF2B5EF4-FFF2-40B4-BE49-F238E27FC236}">
                <a16:creationId xmlns:a16="http://schemas.microsoft.com/office/drawing/2014/main" id="{BCCFEFBC-C218-456B-B68A-68FF2EFBC1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8445" y="1"/>
            <a:ext cx="7683570" cy="6857998"/>
          </a:xfrm>
          <a:prstGeom prst="rect">
            <a:avLst/>
          </a:prstGeom>
          <a:ln w="12700">
            <a:miter lim="400000"/>
          </a:ln>
        </p:spPr>
      </p:pic>
      <p:sp>
        <p:nvSpPr>
          <p:cNvPr id="9" name="形状">
            <a:extLst>
              <a:ext uri="{FF2B5EF4-FFF2-40B4-BE49-F238E27FC236}">
                <a16:creationId xmlns:a16="http://schemas.microsoft.com/office/drawing/2014/main" id="{2EBB03C2-9C4B-4775-8396-AEC2017D51CC}"/>
              </a:ext>
            </a:extLst>
          </p:cNvPr>
          <p:cNvSpPr/>
          <p:nvPr userDrawn="1"/>
        </p:nvSpPr>
        <p:spPr>
          <a:xfrm>
            <a:off x="522695" y="0"/>
            <a:ext cx="6149390" cy="6857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3169" y="21600"/>
                </a:lnTo>
                <a:lnTo>
                  <a:pt x="0" y="21600"/>
                </a:lnTo>
                <a:lnTo>
                  <a:pt x="0" y="0"/>
                </a:lnTo>
                <a:close/>
              </a:path>
            </a:pathLst>
          </a:custGeom>
          <a:solidFill>
            <a:srgbClr val="F9680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6400"/>
          </a:p>
        </p:txBody>
      </p:sp>
      <p:sp>
        <p:nvSpPr>
          <p:cNvPr id="10" name="形状">
            <a:extLst>
              <a:ext uri="{FF2B5EF4-FFF2-40B4-BE49-F238E27FC236}">
                <a16:creationId xmlns:a16="http://schemas.microsoft.com/office/drawing/2014/main" id="{A66BEA6E-2064-43D4-A8DD-8A9BF0F90FD6}"/>
              </a:ext>
            </a:extLst>
          </p:cNvPr>
          <p:cNvSpPr/>
          <p:nvPr userDrawn="1"/>
        </p:nvSpPr>
        <p:spPr>
          <a:xfrm rot="10800000" flipH="1">
            <a:off x="15" y="-1"/>
            <a:ext cx="8506950" cy="6857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3613" y="21600"/>
                </a:lnTo>
                <a:lnTo>
                  <a:pt x="0" y="21600"/>
                </a:lnTo>
                <a:lnTo>
                  <a:pt x="0" y="0"/>
                </a:lnTo>
                <a:close/>
              </a:path>
            </a:pathLst>
          </a:custGeom>
          <a:solidFill>
            <a:schemeClr val="bg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6400">
              <a:solidFill>
                <a:schemeClr val="bg1"/>
              </a:solidFill>
            </a:endParaRPr>
          </a:p>
        </p:txBody>
      </p:sp>
      <p:pic>
        <p:nvPicPr>
          <p:cNvPr id="11" name="图片 10">
            <a:extLst>
              <a:ext uri="{FF2B5EF4-FFF2-40B4-BE49-F238E27FC236}">
                <a16:creationId xmlns:a16="http://schemas.microsoft.com/office/drawing/2014/main" id="{72DF07B1-A8F1-421A-894D-1B3422E4441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8955" y="748537"/>
            <a:ext cx="2368970" cy="478865"/>
          </a:xfrm>
          <a:prstGeom prst="rect">
            <a:avLst/>
          </a:prstGeom>
        </p:spPr>
      </p:pic>
    </p:spTree>
    <p:extLst>
      <p:ext uri="{BB962C8B-B14F-4D97-AF65-F5344CB8AC3E}">
        <p14:creationId xmlns:p14="http://schemas.microsoft.com/office/powerpoint/2010/main" val="418381989"/>
      </p:ext>
    </p:extLst>
  </p:cSld>
  <p:clrMap bg1="lt1" tx1="dk1" bg2="lt2" tx2="dk2" accent1="accent1" accent2="accent2" accent3="accent3" accent4="accent4" accent5="accent5" accent6="accent6" hlink="hlink" folHlink="folHlink"/>
  <p:sldLayoutIdLst>
    <p:sldLayoutId id="2147484724" r:id="rId1"/>
    <p:sldLayoutId id="2147484725"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package" Target="../embeddings/Microsoft_Excel_Worksheet.xlsx"/></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5.emf"/><Relationship Id="rId4" Type="http://schemas.openxmlformats.org/officeDocument/2006/relationships/package" Target="../embeddings/Microsoft_Excel_Worksheet1.xlsx"/></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16.emf"/><Relationship Id="rId4" Type="http://schemas.openxmlformats.org/officeDocument/2006/relationships/package" Target="../embeddings/Microsoft_Excel_Worksheet2.xlsx"/></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image" Target="../media/image17.emf"/><Relationship Id="rId4" Type="http://schemas.openxmlformats.org/officeDocument/2006/relationships/package" Target="../embeddings/Microsoft_Excel_Worksheet3.xlsx"/></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18.emf"/><Relationship Id="rId4" Type="http://schemas.openxmlformats.org/officeDocument/2006/relationships/package" Target="../embeddings/Microsoft_Excel_Worksheet4.xlsx"/></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vmlDrawing" Target="../drawings/vmlDrawing6.vml"/><Relationship Id="rId5" Type="http://schemas.openxmlformats.org/officeDocument/2006/relationships/image" Target="../media/image19.emf"/><Relationship Id="rId4" Type="http://schemas.openxmlformats.org/officeDocument/2006/relationships/package" Target="../embeddings/Microsoft_Excel_Worksheet5.xlsx"/></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mlDrawing" Target="../drawings/vmlDrawing7.vml"/><Relationship Id="rId5" Type="http://schemas.openxmlformats.org/officeDocument/2006/relationships/image" Target="../media/image20.emf"/><Relationship Id="rId4" Type="http://schemas.openxmlformats.org/officeDocument/2006/relationships/package" Target="../embeddings/Microsoft_Excel_Worksheet6.xlsx"/></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鸿鹄计划">
            <a:extLst>
              <a:ext uri="{FF2B5EF4-FFF2-40B4-BE49-F238E27FC236}">
                <a16:creationId xmlns:a16="http://schemas.microsoft.com/office/drawing/2014/main" id="{5FF1BE93-B86A-4671-A907-E144E04FF2AB}"/>
              </a:ext>
            </a:extLst>
          </p:cNvPr>
          <p:cNvSpPr txBox="1"/>
          <p:nvPr/>
        </p:nvSpPr>
        <p:spPr>
          <a:xfrm>
            <a:off x="225920" y="3165713"/>
            <a:ext cx="8745964" cy="1036161"/>
          </a:xfrm>
          <a:prstGeom prst="rect">
            <a:avLst/>
          </a:prstGeom>
          <a:ln w="12700">
            <a:miter lim="400000"/>
          </a:ln>
          <a:extLst>
            <a:ext uri="{C572A759-6A51-4108-AA02-DFA0A04FC94B}">
              <ma14:wrappingTextBoxFlag xmlns="" xmlns:ma14="http://schemas.microsoft.com/office/mac/drawingml/2011/main" val="1"/>
            </a:ext>
          </a:extLst>
        </p:spPr>
        <p:txBody>
          <a:bodyPr wrap="none" lIns="101590" tIns="101590" rIns="101590" bIns="101590" anchor="ctr">
            <a:spAutoFit/>
          </a:bodyPr>
          <a:lstStyle>
            <a:lvl1pPr algn="l">
              <a:defRPr sz="12000" b="0">
                <a:solidFill>
                  <a:srgbClr val="DC732C"/>
                </a:solidFill>
                <a:latin typeface="Noto Sans S Chinese Bold Bold"/>
                <a:ea typeface="Noto Sans S Chinese Bold Bold"/>
                <a:cs typeface="Noto Sans S Chinese Bold Bold"/>
                <a:sym typeface="Noto Sans S Chinese Bold Bold"/>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400" b="1" dirty="0">
                <a:solidFill>
                  <a:srgbClr val="F9680D"/>
                </a:solidFill>
                <a:latin typeface="Arial"/>
                <a:ea typeface="微软雅黑"/>
                <a:cs typeface="+mn-ea"/>
                <a:sym typeface="+mn-lt"/>
              </a:rPr>
              <a:t>TMS-</a:t>
            </a:r>
            <a:r>
              <a:rPr lang="zh-CN" altLang="en-US" sz="5400" b="1" dirty="0">
                <a:solidFill>
                  <a:srgbClr val="F9680D"/>
                </a:solidFill>
                <a:latin typeface="Arial"/>
                <a:ea typeface="微软雅黑"/>
                <a:cs typeface="+mn-ea"/>
                <a:sym typeface="+mn-lt"/>
              </a:rPr>
              <a:t>功能按键介绍</a:t>
            </a:r>
            <a:r>
              <a:rPr kumimoji="0" lang="en-US" sz="5400" b="1" i="0" u="none" strike="noStrike" kern="1200" cap="none" spc="0" normalizeH="0" baseline="0" noProof="0" dirty="0">
                <a:ln>
                  <a:noFill/>
                </a:ln>
                <a:solidFill>
                  <a:srgbClr val="F9680D"/>
                </a:solidFill>
                <a:effectLst/>
                <a:uLnTx/>
                <a:uFillTx/>
                <a:latin typeface="Arial"/>
                <a:ea typeface="微软雅黑"/>
                <a:cs typeface="+mn-ea"/>
                <a:sym typeface="+mn-lt"/>
              </a:rPr>
              <a:t>              </a:t>
            </a:r>
            <a:endParaRPr kumimoji="0" sz="5400" b="1" i="0" u="none" strike="noStrike" kern="1200" cap="none" spc="0" normalizeH="0" baseline="0" noProof="0" dirty="0">
              <a:ln>
                <a:noFill/>
              </a:ln>
              <a:solidFill>
                <a:srgbClr val="F9680D"/>
              </a:solidFill>
              <a:effectLst/>
              <a:uLnTx/>
              <a:uFillTx/>
              <a:latin typeface="Arial"/>
              <a:ea typeface="微软雅黑"/>
              <a:cs typeface="+mn-ea"/>
              <a:sym typeface="+mn-lt"/>
            </a:endParaRPr>
          </a:p>
        </p:txBody>
      </p:sp>
      <p:sp>
        <p:nvSpPr>
          <p:cNvPr id="11" name="——2019年篇">
            <a:extLst>
              <a:ext uri="{FF2B5EF4-FFF2-40B4-BE49-F238E27FC236}">
                <a16:creationId xmlns:a16="http://schemas.microsoft.com/office/drawing/2014/main" id="{04180DDA-DB45-4526-BA9A-0530DBB2B01A}"/>
              </a:ext>
            </a:extLst>
          </p:cNvPr>
          <p:cNvSpPr txBox="1"/>
          <p:nvPr/>
        </p:nvSpPr>
        <p:spPr>
          <a:xfrm>
            <a:off x="4151784" y="4424714"/>
            <a:ext cx="2704246" cy="636051"/>
          </a:xfrm>
          <a:prstGeom prst="rect">
            <a:avLst/>
          </a:prstGeom>
          <a:ln w="12700">
            <a:miter lim="400000"/>
          </a:ln>
          <a:extLst>
            <a:ext uri="{C572A759-6A51-4108-AA02-DFA0A04FC94B}">
              <ma14:wrappingTextBoxFlag xmlns="" xmlns:ma14="http://schemas.microsoft.com/office/mac/drawingml/2011/main" val="1"/>
            </a:ext>
          </a:extLst>
        </p:spPr>
        <p:txBody>
          <a:bodyPr wrap="none" lIns="101590" tIns="101590" rIns="101590" bIns="101590" anchor="ctr">
            <a:spAutoFit/>
          </a:bodyPr>
          <a:lstStyle>
            <a:lvl1pPr algn="l">
              <a:defRPr sz="6000" b="0">
                <a:solidFill>
                  <a:srgbClr val="666666"/>
                </a:solidFill>
                <a:latin typeface="Noto Sans S Chinese DemiLight"/>
                <a:ea typeface="Noto Sans S Chinese DemiLight"/>
                <a:cs typeface="Noto Sans S Chinese DemiLight"/>
                <a:sym typeface="Noto Sans S Chinese DemiLigh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lumMod val="85000"/>
                    <a:lumOff val="15000"/>
                  </a:prstClr>
                </a:solidFill>
                <a:effectLst/>
                <a:uLnTx/>
                <a:uFillTx/>
                <a:latin typeface="Arial"/>
                <a:ea typeface="微软雅黑"/>
                <a:cs typeface="+mn-ea"/>
                <a:sym typeface="+mn-lt"/>
              </a:rPr>
              <a:t>范跃通</a:t>
            </a:r>
            <a:r>
              <a:rPr kumimoji="0" lang="en-US" altLang="zh-CN" sz="2800" b="1" i="0" u="none" strike="noStrike" kern="1200" cap="none" spc="0" normalizeH="0" baseline="0" noProof="0" dirty="0">
                <a:ln>
                  <a:noFill/>
                </a:ln>
                <a:solidFill>
                  <a:prstClr val="black">
                    <a:lumMod val="85000"/>
                    <a:lumOff val="15000"/>
                  </a:prstClr>
                </a:solidFill>
                <a:effectLst/>
                <a:uLnTx/>
                <a:uFillTx/>
                <a:latin typeface="Arial"/>
                <a:ea typeface="微软雅黑"/>
                <a:cs typeface="+mn-ea"/>
                <a:sym typeface="+mn-lt"/>
              </a:rPr>
              <a:t>-2020/10</a:t>
            </a:r>
            <a:endParaRPr kumimoji="0" lang="zh-CN" altLang="en-US" sz="2000" b="1" i="0" u="none" strike="noStrike" kern="1200" cap="none" spc="0" normalizeH="0" baseline="0" noProof="0" dirty="0">
              <a:ln>
                <a:noFill/>
              </a:ln>
              <a:solidFill>
                <a:prstClr val="black">
                  <a:lumMod val="85000"/>
                  <a:lumOff val="15000"/>
                </a:prstClr>
              </a:solidFill>
              <a:effectLst/>
              <a:uLnTx/>
              <a:uFillTx/>
              <a:latin typeface="Arial"/>
              <a:ea typeface="微软雅黑"/>
              <a:cs typeface="+mn-ea"/>
              <a:sym typeface="+mn-lt"/>
            </a:endParaRPr>
          </a:p>
        </p:txBody>
      </p:sp>
      <p:sp>
        <p:nvSpPr>
          <p:cNvPr id="2" name="——2019年篇">
            <a:extLst>
              <a:ext uri="{FF2B5EF4-FFF2-40B4-BE49-F238E27FC236}">
                <a16:creationId xmlns:a16="http://schemas.microsoft.com/office/drawing/2014/main" id="{D6E0B9B2-648D-4BC7-8514-002B3AA6E70A}"/>
              </a:ext>
            </a:extLst>
          </p:cNvPr>
          <p:cNvSpPr txBox="1"/>
          <p:nvPr/>
        </p:nvSpPr>
        <p:spPr>
          <a:xfrm>
            <a:off x="4393673" y="3706579"/>
            <a:ext cx="205229" cy="512941"/>
          </a:xfrm>
          <a:prstGeom prst="rect">
            <a:avLst/>
          </a:prstGeom>
          <a:ln w="12700">
            <a:miter lim="400000"/>
          </a:ln>
          <a:extLst>
            <a:ext uri="{C572A759-6A51-4108-AA02-DFA0A04FC94B}">
              <ma14:wrappingTextBoxFlag xmlns:ma14="http://schemas.microsoft.com/office/mac/drawingml/2011/main" xmlns="" val="1"/>
            </a:ext>
          </a:extLst>
        </p:spPr>
        <p:txBody>
          <a:bodyPr wrap="none" lIns="101590" tIns="101590" rIns="101590" bIns="101590" anchor="ctr">
            <a:spAutoFit/>
          </a:bodyPr>
          <a:lstStyle>
            <a:lvl1pPr algn="l">
              <a:defRPr sz="6000" b="0">
                <a:solidFill>
                  <a:srgbClr val="666666"/>
                </a:solidFill>
                <a:latin typeface="Noto Sans S Chinese DemiLight"/>
                <a:ea typeface="Noto Sans S Chinese DemiLight"/>
                <a:cs typeface="Noto Sans S Chinese DemiLight"/>
                <a:sym typeface="Noto Sans S Chinese DemiLigh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000" b="1" i="0" u="none" strike="noStrike" kern="1200" cap="none" spc="0" normalizeH="0" baseline="0" noProof="0" dirty="0">
              <a:ln>
                <a:noFill/>
              </a:ln>
              <a:solidFill>
                <a:srgbClr val="F9680D"/>
              </a:solidFill>
              <a:effectLst/>
              <a:uLnTx/>
              <a:uFillTx/>
              <a:latin typeface="Arial"/>
              <a:ea typeface="微软雅黑"/>
              <a:cs typeface="+mn-ea"/>
              <a:sym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rgbClr val="FF6600"/>
                </a:solidFill>
              </a:rPr>
              <a:t>订单接入规则</a:t>
            </a:r>
            <a:endParaRPr lang="en-US" altLang="zh-CN" sz="2000" b="1" dirty="0">
              <a:solidFill>
                <a:srgbClr val="FF6600"/>
              </a:solidFill>
            </a:endParaRPr>
          </a:p>
          <a:p>
            <a:r>
              <a:rPr lang="zh-CN" altLang="en-US" sz="2000" b="1" dirty="0">
                <a:solidFill>
                  <a:srgbClr val="F9680D"/>
                </a:solidFill>
              </a:rPr>
              <a:t>订单下推规则</a:t>
            </a:r>
            <a:endParaRPr lang="en-US" altLang="zh-CN" sz="2000" b="1" dirty="0">
              <a:solidFill>
                <a:srgbClr val="F9680D"/>
              </a:solidFill>
            </a:endParaRPr>
          </a:p>
          <a:p>
            <a:r>
              <a:rPr lang="zh-CN" altLang="en-US" sz="2000" b="1" dirty="0">
                <a:solidFill>
                  <a:schemeClr val="tx1"/>
                </a:solidFill>
              </a:rPr>
              <a:t>修改配送方式</a:t>
            </a:r>
            <a:endParaRPr lang="en-US" altLang="zh-CN" sz="2000" b="1" dirty="0">
              <a:solidFill>
                <a:schemeClr val="tx1"/>
              </a:solidFill>
            </a:endParaRPr>
          </a:p>
          <a:p>
            <a:r>
              <a:rPr lang="zh-CN" altLang="en-US" sz="2000" b="1" dirty="0">
                <a:solidFill>
                  <a:srgbClr val="F9680D"/>
                </a:solidFill>
              </a:rPr>
              <a:t>超最大家数规则</a:t>
            </a:r>
            <a:endParaRPr lang="en-US" altLang="zh-CN" sz="2000" b="1" dirty="0">
              <a:solidFill>
                <a:srgbClr val="F9680D"/>
              </a:solidFill>
            </a:endParaRPr>
          </a:p>
          <a:p>
            <a:r>
              <a:rPr lang="zh-CN" altLang="en-US" sz="2000" b="1" dirty="0">
                <a:solidFill>
                  <a:srgbClr val="FF6600"/>
                </a:solidFill>
              </a:rPr>
              <a:t>商品体积计算规则</a:t>
            </a:r>
            <a:endParaRPr lang="en-US" altLang="zh-CN" sz="2000" b="1" dirty="0">
              <a:solidFill>
                <a:srgbClr val="FF6600"/>
              </a:solidFill>
            </a:endParaRPr>
          </a:p>
          <a:p>
            <a:r>
              <a:rPr lang="zh-CN" altLang="en-US" sz="2000" b="1" dirty="0">
                <a:solidFill>
                  <a:srgbClr val="F9680D"/>
                </a:solidFill>
              </a:rPr>
              <a:t>异常单据处理</a:t>
            </a:r>
            <a:endParaRPr lang="en-US" altLang="zh-CN" sz="2000" b="1" dirty="0">
              <a:solidFill>
                <a:srgbClr val="F9680D"/>
              </a:solidFill>
            </a:endParaRPr>
          </a:p>
          <a:p>
            <a:r>
              <a:rPr lang="zh-CN" altLang="en-US" sz="2000" b="1" dirty="0">
                <a:solidFill>
                  <a:srgbClr val="FF6600"/>
                </a:solidFill>
              </a:rPr>
              <a:t>鑫方盛运单管理功能介绍</a:t>
            </a:r>
            <a:endParaRPr lang="en-US" altLang="zh-CN" sz="2000" b="1" dirty="0">
              <a:solidFill>
                <a:srgbClr val="FF6600"/>
              </a:solidFill>
            </a:endParaRPr>
          </a:p>
          <a:p>
            <a:r>
              <a:rPr lang="zh-CN" altLang="en-US" sz="2000" b="1" dirty="0">
                <a:solidFill>
                  <a:srgbClr val="F9680D"/>
                </a:solidFill>
              </a:rPr>
              <a:t>专车包车运单管理功能介绍</a:t>
            </a:r>
            <a:endParaRPr lang="en-US" altLang="zh-CN" sz="2000" b="1" dirty="0">
              <a:solidFill>
                <a:srgbClr val="F9680D"/>
              </a:solidFill>
            </a:endParaRPr>
          </a:p>
          <a:p>
            <a:r>
              <a:rPr lang="zh-CN" altLang="en-US" sz="2000" b="1" dirty="0">
                <a:solidFill>
                  <a:srgbClr val="FF6600"/>
                </a:solidFill>
              </a:rPr>
              <a:t>快递</a:t>
            </a:r>
            <a:r>
              <a:rPr lang="en-US" altLang="zh-CN" sz="2000" b="1" dirty="0">
                <a:solidFill>
                  <a:srgbClr val="FF6600"/>
                </a:solidFill>
              </a:rPr>
              <a:t>/</a:t>
            </a:r>
            <a:r>
              <a:rPr lang="zh-CN" altLang="en-US" sz="2000" b="1" dirty="0">
                <a:solidFill>
                  <a:srgbClr val="FF6600"/>
                </a:solidFill>
              </a:rPr>
              <a:t>快运运单管理功能介绍</a:t>
            </a:r>
            <a:endParaRPr lang="en-US" altLang="zh-CN" sz="2000" b="1" dirty="0">
              <a:solidFill>
                <a:srgbClr val="FF6600"/>
              </a:solidFill>
            </a:endParaRPr>
          </a:p>
          <a:p>
            <a:r>
              <a:rPr lang="zh-CN" altLang="en-US" sz="2000" b="1" dirty="0">
                <a:solidFill>
                  <a:srgbClr val="F9680D"/>
                </a:solidFill>
              </a:rPr>
              <a:t>地图组单</a:t>
            </a:r>
            <a:endParaRPr lang="en-US" altLang="zh-CN" sz="2000" b="1" dirty="0">
              <a:solidFill>
                <a:srgbClr val="F9680D"/>
              </a:solidFill>
            </a:endParaRPr>
          </a:p>
          <a:p>
            <a:r>
              <a:rPr lang="zh-CN" altLang="en-US" sz="2000" b="1" dirty="0">
                <a:solidFill>
                  <a:srgbClr val="FF6600"/>
                </a:solidFill>
                <a:latin typeface="微软雅黑" panose="020B0503020204020204" pitchFamily="34" charset="-122"/>
                <a:ea typeface="微软雅黑" panose="020B0503020204020204" pitchFamily="34" charset="-122"/>
              </a:rPr>
              <a:t>派车单界面功能介绍</a:t>
            </a:r>
            <a:endParaRPr lang="en-US" altLang="zh-CN" sz="2000" b="1" dirty="0">
              <a:solidFill>
                <a:srgbClr val="FF6600"/>
              </a:solidFill>
            </a:endParaRPr>
          </a:p>
          <a:p>
            <a:r>
              <a:rPr lang="zh-CN" altLang="en-US" sz="2000" b="1" dirty="0">
                <a:solidFill>
                  <a:srgbClr val="F9680D"/>
                </a:solidFill>
              </a:rPr>
              <a:t>轨迹管理</a:t>
            </a:r>
            <a:endParaRPr lang="en-US" altLang="zh-CN" sz="2000" b="1" dirty="0">
              <a:solidFill>
                <a:srgbClr val="F9680D"/>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4099637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91344" y="134564"/>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修改配送方式规则</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263352" y="1073240"/>
            <a:ext cx="5832648" cy="458908"/>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修改配送方式：只有待组单情况下在运单中可修改。</a:t>
            </a:r>
          </a:p>
        </p:txBody>
      </p:sp>
      <p:pic>
        <p:nvPicPr>
          <p:cNvPr id="5" name="图片 4">
            <a:extLst>
              <a:ext uri="{FF2B5EF4-FFF2-40B4-BE49-F238E27FC236}">
                <a16:creationId xmlns:a16="http://schemas.microsoft.com/office/drawing/2014/main" id="{9D9D8718-EB37-4680-AA30-C2A4B057C10B}"/>
              </a:ext>
            </a:extLst>
          </p:cNvPr>
          <p:cNvPicPr>
            <a:picLocks noChangeAspect="1"/>
          </p:cNvPicPr>
          <p:nvPr/>
        </p:nvPicPr>
        <p:blipFill>
          <a:blip r:embed="rId3"/>
          <a:stretch>
            <a:fillRect/>
          </a:stretch>
        </p:blipFill>
        <p:spPr>
          <a:xfrm>
            <a:off x="1415480" y="1901139"/>
            <a:ext cx="8467725" cy="3228975"/>
          </a:xfrm>
          <a:prstGeom prst="rect">
            <a:avLst/>
          </a:prstGeom>
        </p:spPr>
      </p:pic>
    </p:spTree>
    <p:extLst>
      <p:ext uri="{BB962C8B-B14F-4D97-AF65-F5344CB8AC3E}">
        <p14:creationId xmlns:p14="http://schemas.microsoft.com/office/powerpoint/2010/main" val="599534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rgbClr val="FF6600"/>
                </a:solidFill>
              </a:rPr>
              <a:t>订单接入规则</a:t>
            </a:r>
            <a:endParaRPr lang="en-US" altLang="zh-CN" sz="2000" b="1" dirty="0">
              <a:solidFill>
                <a:srgbClr val="FF6600"/>
              </a:solidFill>
            </a:endParaRPr>
          </a:p>
          <a:p>
            <a:r>
              <a:rPr lang="zh-CN" altLang="en-US" sz="2000" b="1" dirty="0">
                <a:solidFill>
                  <a:srgbClr val="F9680D"/>
                </a:solidFill>
              </a:rPr>
              <a:t>订单下推规则</a:t>
            </a:r>
            <a:endParaRPr lang="en-US" altLang="zh-CN" sz="2000" b="1" dirty="0">
              <a:solidFill>
                <a:srgbClr val="F9680D"/>
              </a:solidFill>
            </a:endParaRPr>
          </a:p>
          <a:p>
            <a:r>
              <a:rPr lang="zh-CN" altLang="en-US" sz="2000" b="1" dirty="0">
                <a:solidFill>
                  <a:srgbClr val="FF6600"/>
                </a:solidFill>
              </a:rPr>
              <a:t>修改配送方式</a:t>
            </a:r>
            <a:endParaRPr lang="en-US" altLang="zh-CN" sz="2000" b="1" dirty="0">
              <a:solidFill>
                <a:srgbClr val="FF6600"/>
              </a:solidFill>
            </a:endParaRPr>
          </a:p>
          <a:p>
            <a:r>
              <a:rPr lang="zh-CN" altLang="en-US" sz="2000" b="1" dirty="0">
                <a:solidFill>
                  <a:schemeClr val="tx1"/>
                </a:solidFill>
              </a:rPr>
              <a:t>超最大家数规则</a:t>
            </a:r>
            <a:endParaRPr lang="en-US" altLang="zh-CN" sz="2000" b="1" dirty="0">
              <a:solidFill>
                <a:schemeClr val="tx1"/>
              </a:solidFill>
            </a:endParaRPr>
          </a:p>
          <a:p>
            <a:r>
              <a:rPr lang="zh-CN" altLang="en-US" sz="2000" b="1" dirty="0">
                <a:solidFill>
                  <a:srgbClr val="FF6600"/>
                </a:solidFill>
              </a:rPr>
              <a:t>商品体积计算规则</a:t>
            </a:r>
            <a:endParaRPr lang="en-US" altLang="zh-CN" sz="2000" b="1" dirty="0">
              <a:solidFill>
                <a:srgbClr val="FF6600"/>
              </a:solidFill>
            </a:endParaRPr>
          </a:p>
          <a:p>
            <a:r>
              <a:rPr lang="zh-CN" altLang="en-US" sz="2000" b="1" dirty="0">
                <a:solidFill>
                  <a:srgbClr val="F9680D"/>
                </a:solidFill>
              </a:rPr>
              <a:t>异常单据处理</a:t>
            </a:r>
            <a:endParaRPr lang="en-US" altLang="zh-CN" sz="2000" b="1" dirty="0">
              <a:solidFill>
                <a:srgbClr val="F9680D"/>
              </a:solidFill>
            </a:endParaRPr>
          </a:p>
          <a:p>
            <a:r>
              <a:rPr lang="zh-CN" altLang="en-US" sz="2000" b="1" dirty="0">
                <a:solidFill>
                  <a:srgbClr val="FF6600"/>
                </a:solidFill>
              </a:rPr>
              <a:t>鑫方盛运单管理功能介绍</a:t>
            </a:r>
            <a:endParaRPr lang="en-US" altLang="zh-CN" sz="2000" b="1" dirty="0">
              <a:solidFill>
                <a:srgbClr val="FF6600"/>
              </a:solidFill>
            </a:endParaRPr>
          </a:p>
          <a:p>
            <a:r>
              <a:rPr lang="zh-CN" altLang="en-US" sz="2000" b="1" dirty="0">
                <a:solidFill>
                  <a:srgbClr val="F9680D"/>
                </a:solidFill>
              </a:rPr>
              <a:t>专车包车运单管理功能介绍</a:t>
            </a:r>
            <a:endParaRPr lang="en-US" altLang="zh-CN" sz="2000" b="1" dirty="0">
              <a:solidFill>
                <a:srgbClr val="F9680D"/>
              </a:solidFill>
            </a:endParaRPr>
          </a:p>
          <a:p>
            <a:r>
              <a:rPr lang="zh-CN" altLang="en-US" sz="2000" b="1" dirty="0">
                <a:solidFill>
                  <a:srgbClr val="FF6600"/>
                </a:solidFill>
              </a:rPr>
              <a:t>快递</a:t>
            </a:r>
            <a:r>
              <a:rPr lang="en-US" altLang="zh-CN" sz="2000" b="1" dirty="0">
                <a:solidFill>
                  <a:srgbClr val="FF6600"/>
                </a:solidFill>
              </a:rPr>
              <a:t>/</a:t>
            </a:r>
            <a:r>
              <a:rPr lang="zh-CN" altLang="en-US" sz="2000" b="1" dirty="0">
                <a:solidFill>
                  <a:srgbClr val="FF6600"/>
                </a:solidFill>
              </a:rPr>
              <a:t>快运运单管理功能介绍</a:t>
            </a:r>
            <a:endParaRPr lang="en-US" altLang="zh-CN" sz="2000" b="1" dirty="0">
              <a:solidFill>
                <a:srgbClr val="FF6600"/>
              </a:solidFill>
            </a:endParaRPr>
          </a:p>
          <a:p>
            <a:r>
              <a:rPr lang="zh-CN" altLang="en-US" sz="2000" b="1" dirty="0">
                <a:solidFill>
                  <a:srgbClr val="F9680D"/>
                </a:solidFill>
              </a:rPr>
              <a:t>地图组单</a:t>
            </a:r>
            <a:endParaRPr lang="en-US" altLang="zh-CN" sz="2000" b="1" dirty="0">
              <a:solidFill>
                <a:srgbClr val="F9680D"/>
              </a:solidFill>
            </a:endParaRPr>
          </a:p>
          <a:p>
            <a:r>
              <a:rPr lang="zh-CN" altLang="en-US" sz="2000" b="1" dirty="0">
                <a:solidFill>
                  <a:srgbClr val="FF6600"/>
                </a:solidFill>
                <a:latin typeface="微软雅黑" panose="020B0503020204020204" pitchFamily="34" charset="-122"/>
                <a:ea typeface="微软雅黑" panose="020B0503020204020204" pitchFamily="34" charset="-122"/>
              </a:rPr>
              <a:t>派车单界面功能介绍</a:t>
            </a:r>
            <a:endParaRPr lang="en-US" altLang="zh-CN" sz="2000" b="1" dirty="0">
              <a:solidFill>
                <a:srgbClr val="FF6600"/>
              </a:solidFill>
            </a:endParaRPr>
          </a:p>
          <a:p>
            <a:r>
              <a:rPr lang="zh-CN" altLang="en-US" sz="2000" b="1" dirty="0">
                <a:solidFill>
                  <a:srgbClr val="F9680D"/>
                </a:solidFill>
              </a:rPr>
              <a:t>轨迹管理</a:t>
            </a:r>
            <a:endParaRPr lang="en-US" altLang="zh-CN" sz="2000" b="1" dirty="0">
              <a:solidFill>
                <a:srgbClr val="F9680D"/>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2426437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超最大家数规则</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480687" y="1182472"/>
            <a:ext cx="5832648" cy="458908"/>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超最大家数规则：自有地图组单时会有此提示。</a:t>
            </a:r>
          </a:p>
        </p:txBody>
      </p:sp>
      <p:graphicFrame>
        <p:nvGraphicFramePr>
          <p:cNvPr id="2" name="对象 1">
            <a:extLst>
              <a:ext uri="{FF2B5EF4-FFF2-40B4-BE49-F238E27FC236}">
                <a16:creationId xmlns:a16="http://schemas.microsoft.com/office/drawing/2014/main" id="{965CA2E1-9AAF-47CF-B267-666934B36F76}"/>
              </a:ext>
            </a:extLst>
          </p:cNvPr>
          <p:cNvGraphicFramePr>
            <a:graphicFrameLocks noChangeAspect="1"/>
          </p:cNvGraphicFramePr>
          <p:nvPr/>
        </p:nvGraphicFramePr>
        <p:xfrm>
          <a:off x="2135560" y="2564904"/>
          <a:ext cx="7674895" cy="2592288"/>
        </p:xfrm>
        <a:graphic>
          <a:graphicData uri="http://schemas.openxmlformats.org/presentationml/2006/ole">
            <mc:AlternateContent xmlns:mc="http://schemas.openxmlformats.org/markup-compatibility/2006">
              <mc:Choice xmlns:v="urn:schemas-microsoft-com:vml" Requires="v">
                <p:oleObj spid="_x0000_s9306" name="Worksheet" r:id="rId4" imgW="6309538" imgH="1805755" progId="Excel.Sheet.12">
                  <p:embed/>
                </p:oleObj>
              </mc:Choice>
              <mc:Fallback>
                <p:oleObj name="Worksheet" r:id="rId4" imgW="6309538" imgH="1805755" progId="Excel.Sheet.12">
                  <p:embed/>
                  <p:pic>
                    <p:nvPicPr>
                      <p:cNvPr id="2" name="对象 1">
                        <a:extLst>
                          <a:ext uri="{FF2B5EF4-FFF2-40B4-BE49-F238E27FC236}">
                            <a16:creationId xmlns:a16="http://schemas.microsoft.com/office/drawing/2014/main" id="{965CA2E1-9AAF-47CF-B267-666934B36F76}"/>
                          </a:ext>
                        </a:extLst>
                      </p:cNvPr>
                      <p:cNvPicPr/>
                      <p:nvPr/>
                    </p:nvPicPr>
                    <p:blipFill>
                      <a:blip r:embed="rId5"/>
                      <a:stretch>
                        <a:fillRect/>
                      </a:stretch>
                    </p:blipFill>
                    <p:spPr>
                      <a:xfrm>
                        <a:off x="2135560" y="2564904"/>
                        <a:ext cx="7674895" cy="2592288"/>
                      </a:xfrm>
                      <a:prstGeom prst="rect">
                        <a:avLst/>
                      </a:prstGeom>
                    </p:spPr>
                  </p:pic>
                </p:oleObj>
              </mc:Fallback>
            </mc:AlternateContent>
          </a:graphicData>
        </a:graphic>
      </p:graphicFrame>
    </p:spTree>
    <p:extLst>
      <p:ext uri="{BB962C8B-B14F-4D97-AF65-F5344CB8AC3E}">
        <p14:creationId xmlns:p14="http://schemas.microsoft.com/office/powerpoint/2010/main" val="20036039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rgbClr val="FF6600"/>
                </a:solidFill>
              </a:rPr>
              <a:t>订单接入规则</a:t>
            </a:r>
            <a:endParaRPr lang="en-US" altLang="zh-CN" sz="2000" b="1" dirty="0">
              <a:solidFill>
                <a:srgbClr val="FF6600"/>
              </a:solidFill>
            </a:endParaRPr>
          </a:p>
          <a:p>
            <a:r>
              <a:rPr lang="zh-CN" altLang="en-US" sz="2000" b="1" dirty="0">
                <a:solidFill>
                  <a:srgbClr val="F9680D"/>
                </a:solidFill>
              </a:rPr>
              <a:t>订单下推规则</a:t>
            </a:r>
            <a:endParaRPr lang="en-US" altLang="zh-CN" sz="2000" b="1" dirty="0">
              <a:solidFill>
                <a:srgbClr val="F9680D"/>
              </a:solidFill>
            </a:endParaRPr>
          </a:p>
          <a:p>
            <a:r>
              <a:rPr lang="zh-CN" altLang="en-US" sz="2000" b="1" dirty="0">
                <a:solidFill>
                  <a:srgbClr val="FF6600"/>
                </a:solidFill>
              </a:rPr>
              <a:t>修改配送方式</a:t>
            </a:r>
            <a:endParaRPr lang="en-US" altLang="zh-CN" sz="2000" b="1" dirty="0">
              <a:solidFill>
                <a:srgbClr val="FF6600"/>
              </a:solidFill>
            </a:endParaRPr>
          </a:p>
          <a:p>
            <a:r>
              <a:rPr lang="zh-CN" altLang="en-US" sz="2000" b="1" dirty="0">
                <a:solidFill>
                  <a:srgbClr val="F9680D"/>
                </a:solidFill>
              </a:rPr>
              <a:t>超最大家数规则</a:t>
            </a:r>
            <a:endParaRPr lang="en-US" altLang="zh-CN" sz="2000" b="1" dirty="0">
              <a:solidFill>
                <a:srgbClr val="FF6600"/>
              </a:solidFill>
            </a:endParaRPr>
          </a:p>
          <a:p>
            <a:r>
              <a:rPr lang="zh-CN" altLang="en-US" sz="2000" b="1" dirty="0">
                <a:solidFill>
                  <a:schemeClr val="tx1"/>
                </a:solidFill>
              </a:rPr>
              <a:t>商品体积计算规则</a:t>
            </a:r>
            <a:endParaRPr lang="en-US" altLang="zh-CN" sz="2000" b="1" dirty="0">
              <a:solidFill>
                <a:schemeClr val="tx1"/>
              </a:solidFill>
            </a:endParaRPr>
          </a:p>
          <a:p>
            <a:r>
              <a:rPr lang="zh-CN" altLang="en-US" sz="2000" b="1" dirty="0">
                <a:solidFill>
                  <a:srgbClr val="F9680D"/>
                </a:solidFill>
              </a:rPr>
              <a:t>异常单据处理</a:t>
            </a:r>
            <a:endParaRPr lang="en-US" altLang="zh-CN" sz="2000" b="1" dirty="0">
              <a:solidFill>
                <a:srgbClr val="F9680D"/>
              </a:solidFill>
            </a:endParaRPr>
          </a:p>
          <a:p>
            <a:r>
              <a:rPr lang="zh-CN" altLang="en-US" sz="2000" b="1" dirty="0">
                <a:solidFill>
                  <a:srgbClr val="FF6600"/>
                </a:solidFill>
              </a:rPr>
              <a:t>鑫方盛运单管理功能介绍</a:t>
            </a:r>
            <a:endParaRPr lang="en-US" altLang="zh-CN" sz="2000" b="1" dirty="0">
              <a:solidFill>
                <a:srgbClr val="FF6600"/>
              </a:solidFill>
            </a:endParaRPr>
          </a:p>
          <a:p>
            <a:r>
              <a:rPr lang="zh-CN" altLang="en-US" sz="2000" b="1" dirty="0">
                <a:solidFill>
                  <a:srgbClr val="F9680D"/>
                </a:solidFill>
              </a:rPr>
              <a:t>专车包车运单管理功能介绍</a:t>
            </a:r>
            <a:endParaRPr lang="en-US" altLang="zh-CN" sz="2000" b="1" dirty="0">
              <a:solidFill>
                <a:srgbClr val="F9680D"/>
              </a:solidFill>
            </a:endParaRPr>
          </a:p>
          <a:p>
            <a:r>
              <a:rPr lang="zh-CN" altLang="en-US" sz="2000" b="1" dirty="0">
                <a:solidFill>
                  <a:srgbClr val="FF6600"/>
                </a:solidFill>
              </a:rPr>
              <a:t>快递</a:t>
            </a:r>
            <a:r>
              <a:rPr lang="en-US" altLang="zh-CN" sz="2000" b="1" dirty="0">
                <a:solidFill>
                  <a:srgbClr val="FF6600"/>
                </a:solidFill>
              </a:rPr>
              <a:t>/</a:t>
            </a:r>
            <a:r>
              <a:rPr lang="zh-CN" altLang="en-US" sz="2000" b="1" dirty="0">
                <a:solidFill>
                  <a:srgbClr val="FF6600"/>
                </a:solidFill>
              </a:rPr>
              <a:t>快运运单管理功能介绍</a:t>
            </a:r>
            <a:endParaRPr lang="en-US" altLang="zh-CN" sz="2000" b="1" dirty="0">
              <a:solidFill>
                <a:srgbClr val="FF6600"/>
              </a:solidFill>
            </a:endParaRPr>
          </a:p>
          <a:p>
            <a:r>
              <a:rPr lang="zh-CN" altLang="en-US" sz="2000" b="1" dirty="0">
                <a:solidFill>
                  <a:srgbClr val="F9680D"/>
                </a:solidFill>
              </a:rPr>
              <a:t>地图组单</a:t>
            </a:r>
            <a:endParaRPr lang="en-US" altLang="zh-CN" sz="2000" b="1" dirty="0">
              <a:solidFill>
                <a:srgbClr val="F9680D"/>
              </a:solidFill>
            </a:endParaRPr>
          </a:p>
          <a:p>
            <a:r>
              <a:rPr lang="zh-CN" altLang="en-US" sz="2000" b="1" dirty="0">
                <a:solidFill>
                  <a:srgbClr val="FF6600"/>
                </a:solidFill>
                <a:latin typeface="微软雅黑" panose="020B0503020204020204" pitchFamily="34" charset="-122"/>
                <a:ea typeface="微软雅黑" panose="020B0503020204020204" pitchFamily="34" charset="-122"/>
              </a:rPr>
              <a:t>派车单界面功能介绍</a:t>
            </a:r>
            <a:endParaRPr lang="en-US" altLang="zh-CN" sz="2000" b="1" dirty="0">
              <a:solidFill>
                <a:srgbClr val="FF6600"/>
              </a:solidFill>
            </a:endParaRPr>
          </a:p>
          <a:p>
            <a:r>
              <a:rPr lang="zh-CN" altLang="en-US" sz="2000" b="1" dirty="0">
                <a:solidFill>
                  <a:srgbClr val="F9680D"/>
                </a:solidFill>
              </a:rPr>
              <a:t>轨迹管理</a:t>
            </a:r>
            <a:endParaRPr lang="en-US" altLang="zh-CN" sz="2000" b="1" dirty="0">
              <a:solidFill>
                <a:srgbClr val="F9680D"/>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2298308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335360"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商品体积计算规则</a:t>
            </a:r>
            <a:endParaRPr lang="en-US" altLang="zh-CN" sz="2400" b="1" dirty="0">
              <a:solidFill>
                <a:schemeClr val="bg1"/>
              </a:solidFill>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732004" y="2204864"/>
            <a:ext cx="5603454" cy="2959977"/>
          </a:xfrm>
          <a:prstGeom prst="rect">
            <a:avLst/>
          </a:prstGeom>
          <a:noFill/>
        </p:spPr>
        <p:txBody>
          <a:bodyPr wrap="square" rtlCol="0">
            <a:spAutoFit/>
          </a:bodyPr>
          <a:lstStyle/>
          <a:p>
            <a:pPr>
              <a:lnSpc>
                <a:spcPct val="150000"/>
              </a:lnSpc>
            </a:pPr>
            <a:r>
              <a:rPr lang="zh-CN" altLang="en-US" sz="2400" b="1" dirty="0">
                <a:latin typeface="微软雅黑" panose="020B0503020204020204" pitchFamily="34" charset="-122"/>
                <a:ea typeface="微软雅黑" panose="020B0503020204020204" pitchFamily="34" charset="-122"/>
              </a:rPr>
              <a:t>互斥商品：</a:t>
            </a:r>
            <a:endParaRPr lang="en-US" altLang="zh-CN" sz="2400"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文件中的对勾的不互斥，打错号的是有互斥行为的，通过地图组单系统主要是提醒功能，通过鑫方盛运单也可单独筛选该类型的单据。</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kern="100" dirty="0">
                <a:effectLst/>
                <a:latin typeface="微软雅黑" panose="020B0503020204020204" pitchFamily="34" charset="-122"/>
                <a:ea typeface="微软雅黑" panose="020B0503020204020204" pitchFamily="34" charset="-122"/>
              </a:rPr>
              <a:t>新增互斥商品</a:t>
            </a:r>
            <a:r>
              <a:rPr lang="en-US" altLang="zh-CN" kern="100" dirty="0">
                <a:effectLst/>
                <a:latin typeface="微软雅黑" panose="020B0503020204020204" pitchFamily="34" charset="-122"/>
                <a:ea typeface="微软雅黑" panose="020B0503020204020204" pitchFamily="34" charset="-122"/>
              </a:rPr>
              <a:t>TMS</a:t>
            </a:r>
            <a:r>
              <a:rPr lang="zh-CN" altLang="en-US" kern="100" dirty="0">
                <a:effectLst/>
                <a:latin typeface="微软雅黑" panose="020B0503020204020204" pitchFamily="34" charset="-122"/>
                <a:ea typeface="微软雅黑" panose="020B0503020204020204" pitchFamily="34" charset="-122"/>
              </a:rPr>
              <a:t>必须维护，否则无法展示。</a:t>
            </a:r>
            <a:endParaRPr lang="zh-CN" altLang="zh-CN" kern="100" dirty="0">
              <a:effectLst/>
              <a:latin typeface="微软雅黑" panose="020B0503020204020204" pitchFamily="34" charset="-122"/>
              <a:ea typeface="微软雅黑" panose="020B0503020204020204" pitchFamily="34" charset="-122"/>
            </a:endParaRPr>
          </a:p>
          <a:p>
            <a:pPr>
              <a:lnSpc>
                <a:spcPct val="150000"/>
              </a:lnSpc>
            </a:pPr>
            <a:endParaRPr lang="en-US" altLang="zh-CN" sz="3200" dirty="0">
              <a:latin typeface="微软雅黑" panose="020B0503020204020204" pitchFamily="34" charset="-122"/>
              <a:ea typeface="微软雅黑" panose="020B0503020204020204" pitchFamily="34" charset="-122"/>
            </a:endParaRPr>
          </a:p>
        </p:txBody>
      </p:sp>
      <p:graphicFrame>
        <p:nvGraphicFramePr>
          <p:cNvPr id="3" name="对象 2">
            <a:extLst>
              <a:ext uri="{FF2B5EF4-FFF2-40B4-BE49-F238E27FC236}">
                <a16:creationId xmlns:a16="http://schemas.microsoft.com/office/drawing/2014/main" id="{98877904-8DD5-4097-A612-C537494C2DD7}"/>
              </a:ext>
            </a:extLst>
          </p:cNvPr>
          <p:cNvGraphicFramePr>
            <a:graphicFrameLocks noChangeAspect="1"/>
          </p:cNvGraphicFramePr>
          <p:nvPr>
            <p:extLst>
              <p:ext uri="{D42A27DB-BD31-4B8C-83A1-F6EECF244321}">
                <p14:modId xmlns:p14="http://schemas.microsoft.com/office/powerpoint/2010/main" val="559218876"/>
              </p:ext>
            </p:extLst>
          </p:nvPr>
        </p:nvGraphicFramePr>
        <p:xfrm>
          <a:off x="7680176" y="2712744"/>
          <a:ext cx="2244224" cy="1944216"/>
        </p:xfrm>
        <a:graphic>
          <a:graphicData uri="http://schemas.openxmlformats.org/presentationml/2006/ole">
            <mc:AlternateContent xmlns:mc="http://schemas.openxmlformats.org/markup-compatibility/2006">
              <mc:Choice xmlns:v="urn:schemas-microsoft-com:vml" Requires="v">
                <p:oleObj spid="_x0000_s10330" name="Worksheet" showAsIcon="1" r:id="rId4" imgW="914282" imgH="792515" progId="Excel.Sheet.12">
                  <p:embed/>
                </p:oleObj>
              </mc:Choice>
              <mc:Fallback>
                <p:oleObj name="Worksheet" showAsIcon="1" r:id="rId4" imgW="914282" imgH="792515" progId="Excel.Sheet.12">
                  <p:embed/>
                  <p:pic>
                    <p:nvPicPr>
                      <p:cNvPr id="3" name="对象 2">
                        <a:extLst>
                          <a:ext uri="{FF2B5EF4-FFF2-40B4-BE49-F238E27FC236}">
                            <a16:creationId xmlns:a16="http://schemas.microsoft.com/office/drawing/2014/main" id="{98877904-8DD5-4097-A612-C537494C2DD7}"/>
                          </a:ext>
                        </a:extLst>
                      </p:cNvPr>
                      <p:cNvPicPr/>
                      <p:nvPr/>
                    </p:nvPicPr>
                    <p:blipFill>
                      <a:blip r:embed="rId5"/>
                      <a:stretch>
                        <a:fillRect/>
                      </a:stretch>
                    </p:blipFill>
                    <p:spPr>
                      <a:xfrm>
                        <a:off x="7680176" y="2712744"/>
                        <a:ext cx="2244224" cy="1944216"/>
                      </a:xfrm>
                      <a:prstGeom prst="rect">
                        <a:avLst/>
                      </a:prstGeom>
                    </p:spPr>
                  </p:pic>
                </p:oleObj>
              </mc:Fallback>
            </mc:AlternateContent>
          </a:graphicData>
        </a:graphic>
      </p:graphicFrame>
    </p:spTree>
    <p:extLst>
      <p:ext uri="{BB962C8B-B14F-4D97-AF65-F5344CB8AC3E}">
        <p14:creationId xmlns:p14="http://schemas.microsoft.com/office/powerpoint/2010/main" val="2696576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335360"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商品体积计算规则</a:t>
            </a:r>
            <a:endParaRPr lang="en-US" altLang="zh-CN" sz="2400" b="1" dirty="0">
              <a:solidFill>
                <a:schemeClr val="bg1"/>
              </a:solidFill>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926107" y="2276872"/>
            <a:ext cx="5904656" cy="2544479"/>
          </a:xfrm>
          <a:prstGeom prst="rect">
            <a:avLst/>
          </a:prstGeom>
          <a:noFill/>
        </p:spPr>
        <p:txBody>
          <a:bodyPr wrap="square" rtlCol="0">
            <a:spAutoFit/>
          </a:bodyPr>
          <a:lstStyle/>
          <a:p>
            <a:pPr algn="just">
              <a:lnSpc>
                <a:spcPct val="150000"/>
              </a:lnSpc>
            </a:pPr>
            <a:r>
              <a:rPr lang="zh-CN" altLang="en-US" sz="2800" b="1" dirty="0">
                <a:latin typeface="微软雅黑" panose="020B0503020204020204" pitchFamily="34" charset="-122"/>
                <a:ea typeface="微软雅黑" panose="020B0503020204020204" pitchFamily="34" charset="-122"/>
              </a:rPr>
              <a:t>叠放商品：</a:t>
            </a:r>
            <a:endParaRPr lang="en-US" altLang="zh-CN" sz="2800" b="1" dirty="0">
              <a:latin typeface="微软雅黑" panose="020B0503020204020204" pitchFamily="34" charset="-122"/>
              <a:ea typeface="微软雅黑" panose="020B0503020204020204" pitchFamily="34" charset="-122"/>
            </a:endParaRPr>
          </a:p>
          <a:p>
            <a:pPr marL="285750" indent="-285750" algn="just">
              <a:lnSpc>
                <a:spcPct val="150000"/>
              </a:lnSpc>
              <a:buClr>
                <a:srgbClr val="FF6600"/>
              </a:buClr>
              <a:buFont typeface="Wingdings" panose="05000000000000000000" pitchFamily="2" charset="2"/>
              <a:buChar char="n"/>
            </a:pPr>
            <a:r>
              <a:rPr lang="zh-CN" altLang="zh-CN" sz="1600" kern="100" dirty="0">
                <a:effectLst/>
                <a:latin typeface="微软雅黑" panose="020B0503020204020204" pitchFamily="34" charset="-122"/>
                <a:ea typeface="微软雅黑" panose="020B0503020204020204" pitchFamily="34" charset="-122"/>
              </a:rPr>
              <a:t>叠放商品的体积，按照单据计算，不计算跨单据，分送取货行为的装载体积（率）</a:t>
            </a:r>
            <a:r>
              <a:rPr lang="zh-CN" altLang="en-US" sz="1600" kern="100" dirty="0">
                <a:effectLst/>
                <a:latin typeface="微软雅黑" panose="020B0503020204020204" pitchFamily="34" charset="-122"/>
                <a:ea typeface="微软雅黑" panose="020B0503020204020204" pitchFamily="34" charset="-122"/>
              </a:rPr>
              <a:t>。</a:t>
            </a:r>
            <a:r>
              <a:rPr lang="zh-CN" altLang="en-US" sz="1600" kern="100" dirty="0">
                <a:latin typeface="微软雅黑" panose="020B0503020204020204" pitchFamily="34" charset="-122"/>
                <a:ea typeface="微软雅黑" panose="020B0503020204020204" pitchFamily="34" charset="-122"/>
              </a:rPr>
              <a:t>计算公式</a:t>
            </a:r>
            <a:r>
              <a:rPr lang="en-US" altLang="zh-CN" sz="1600" kern="100" dirty="0">
                <a:latin typeface="微软雅黑" panose="020B0503020204020204" pitchFamily="34" charset="-122"/>
                <a:ea typeface="微软雅黑" panose="020B0503020204020204" pitchFamily="34" charset="-122"/>
              </a:rPr>
              <a:t>=</a:t>
            </a:r>
            <a:r>
              <a:rPr lang="zh-CN" altLang="en-US" sz="1600" kern="100" dirty="0">
                <a:latin typeface="微软雅黑" panose="020B0503020204020204" pitchFamily="34" charset="-122"/>
                <a:ea typeface="微软雅黑" panose="020B0503020204020204" pitchFamily="34" charset="-122"/>
              </a:rPr>
              <a:t>单个体积</a:t>
            </a:r>
            <a:r>
              <a:rPr lang="en-US" altLang="zh-CN" sz="1600" kern="100" dirty="0">
                <a:latin typeface="微软雅黑" panose="020B0503020204020204" pitchFamily="34" charset="-122"/>
                <a:ea typeface="微软雅黑" panose="020B0503020204020204" pitchFamily="34" charset="-122"/>
              </a:rPr>
              <a:t>+</a:t>
            </a:r>
            <a:r>
              <a:rPr lang="zh-CN" altLang="en-US" sz="1600" kern="100" dirty="0">
                <a:latin typeface="微软雅黑" panose="020B0503020204020204" pitchFamily="34" charset="-122"/>
                <a:ea typeface="微软雅黑" panose="020B0503020204020204" pitchFamily="34" charset="-122"/>
              </a:rPr>
              <a:t>增加体积。</a:t>
            </a:r>
            <a:endParaRPr lang="en-US" altLang="zh-CN" sz="1600" kern="100" dirty="0">
              <a:latin typeface="微软雅黑" panose="020B0503020204020204" pitchFamily="34" charset="-122"/>
              <a:ea typeface="微软雅黑" panose="020B0503020204020204" pitchFamily="34" charset="-122"/>
            </a:endParaRPr>
          </a:p>
          <a:p>
            <a:pPr marL="285750" indent="-285750" algn="just">
              <a:lnSpc>
                <a:spcPct val="150000"/>
              </a:lnSpc>
              <a:buClr>
                <a:srgbClr val="FF6600"/>
              </a:buClr>
              <a:buFont typeface="Wingdings" panose="05000000000000000000" pitchFamily="2" charset="2"/>
              <a:buChar char="n"/>
            </a:pPr>
            <a:r>
              <a:rPr lang="zh-CN" altLang="en-US" sz="1600" kern="100" dirty="0">
                <a:effectLst/>
                <a:latin typeface="微软雅黑" panose="020B0503020204020204" pitchFamily="34" charset="-122"/>
                <a:ea typeface="微软雅黑" panose="020B0503020204020204" pitchFamily="34" charset="-122"/>
              </a:rPr>
              <a:t>新增叠放的商品</a:t>
            </a:r>
            <a:r>
              <a:rPr lang="en-US" altLang="zh-CN" sz="1600" kern="100" dirty="0">
                <a:effectLst/>
                <a:latin typeface="微软雅黑" panose="020B0503020204020204" pitchFamily="34" charset="-122"/>
                <a:ea typeface="微软雅黑" panose="020B0503020204020204" pitchFamily="34" charset="-122"/>
              </a:rPr>
              <a:t>TMS</a:t>
            </a:r>
            <a:r>
              <a:rPr lang="zh-CN" altLang="en-US" sz="1600" kern="100" dirty="0">
                <a:effectLst/>
                <a:latin typeface="微软雅黑" panose="020B0503020204020204" pitchFamily="34" charset="-122"/>
                <a:ea typeface="微软雅黑" panose="020B0503020204020204" pitchFamily="34" charset="-122"/>
              </a:rPr>
              <a:t>同时也必须维护，否则无法叠放。</a:t>
            </a:r>
            <a:endParaRPr lang="zh-CN" altLang="zh-CN" sz="1600" kern="100" dirty="0">
              <a:effectLst/>
              <a:latin typeface="微软雅黑" panose="020B0503020204020204" pitchFamily="34" charset="-122"/>
              <a:ea typeface="微软雅黑" panose="020B0503020204020204" pitchFamily="34" charset="-122"/>
            </a:endParaRPr>
          </a:p>
          <a:p>
            <a:pPr>
              <a:lnSpc>
                <a:spcPct val="150000"/>
              </a:lnSpc>
            </a:pPr>
            <a:endParaRPr lang="zh-CN" altLang="en-US" sz="3200" b="1" dirty="0">
              <a:latin typeface="微软雅黑" panose="020B0503020204020204" pitchFamily="34" charset="-122"/>
              <a:ea typeface="微软雅黑" panose="020B0503020204020204" pitchFamily="34" charset="-122"/>
            </a:endParaRPr>
          </a:p>
        </p:txBody>
      </p:sp>
      <p:graphicFrame>
        <p:nvGraphicFramePr>
          <p:cNvPr id="2" name="对象 1">
            <a:extLst>
              <a:ext uri="{FF2B5EF4-FFF2-40B4-BE49-F238E27FC236}">
                <a16:creationId xmlns:a16="http://schemas.microsoft.com/office/drawing/2014/main" id="{4AEB64C0-B218-41BD-9C96-6CAC7FDB34BE}"/>
              </a:ext>
            </a:extLst>
          </p:cNvPr>
          <p:cNvGraphicFramePr>
            <a:graphicFrameLocks noChangeAspect="1"/>
          </p:cNvGraphicFramePr>
          <p:nvPr/>
        </p:nvGraphicFramePr>
        <p:xfrm>
          <a:off x="8184232" y="2924944"/>
          <a:ext cx="1944216" cy="1684313"/>
        </p:xfrm>
        <a:graphic>
          <a:graphicData uri="http://schemas.openxmlformats.org/presentationml/2006/ole">
            <mc:AlternateContent xmlns:mc="http://schemas.openxmlformats.org/markup-compatibility/2006">
              <mc:Choice xmlns:v="urn:schemas-microsoft-com:vml" Requires="v">
                <p:oleObj spid="_x0000_s11354" name="Worksheet" showAsIcon="1" r:id="rId4" imgW="914282" imgH="792515" progId="Excel.Sheet.12">
                  <p:embed/>
                </p:oleObj>
              </mc:Choice>
              <mc:Fallback>
                <p:oleObj name="Worksheet" showAsIcon="1" r:id="rId4" imgW="914282" imgH="792515" progId="Excel.Sheet.12">
                  <p:embed/>
                  <p:pic>
                    <p:nvPicPr>
                      <p:cNvPr id="2" name="对象 1">
                        <a:extLst>
                          <a:ext uri="{FF2B5EF4-FFF2-40B4-BE49-F238E27FC236}">
                            <a16:creationId xmlns:a16="http://schemas.microsoft.com/office/drawing/2014/main" id="{4AEB64C0-B218-41BD-9C96-6CAC7FDB34BE}"/>
                          </a:ext>
                        </a:extLst>
                      </p:cNvPr>
                      <p:cNvPicPr/>
                      <p:nvPr/>
                    </p:nvPicPr>
                    <p:blipFill>
                      <a:blip r:embed="rId5"/>
                      <a:stretch>
                        <a:fillRect/>
                      </a:stretch>
                    </p:blipFill>
                    <p:spPr>
                      <a:xfrm>
                        <a:off x="8184232" y="2924944"/>
                        <a:ext cx="1944216" cy="1684313"/>
                      </a:xfrm>
                      <a:prstGeom prst="rect">
                        <a:avLst/>
                      </a:prstGeom>
                    </p:spPr>
                  </p:pic>
                </p:oleObj>
              </mc:Fallback>
            </mc:AlternateContent>
          </a:graphicData>
        </a:graphic>
      </p:graphicFrame>
    </p:spTree>
    <p:extLst>
      <p:ext uri="{BB962C8B-B14F-4D97-AF65-F5344CB8AC3E}">
        <p14:creationId xmlns:p14="http://schemas.microsoft.com/office/powerpoint/2010/main" val="4226344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335360"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商品体积计算规则</a:t>
            </a:r>
            <a:endParaRPr lang="en-US" altLang="zh-CN" sz="2400" b="1" dirty="0">
              <a:solidFill>
                <a:schemeClr val="bg1"/>
              </a:solidFill>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1055440" y="1988840"/>
            <a:ext cx="5603454" cy="3883307"/>
          </a:xfrm>
          <a:prstGeom prst="rect">
            <a:avLst/>
          </a:prstGeom>
          <a:noFill/>
        </p:spPr>
        <p:txBody>
          <a:bodyPr wrap="square" rtlCol="0">
            <a:spAutoFit/>
          </a:bodyPr>
          <a:lstStyle/>
          <a:p>
            <a:pPr algn="just">
              <a:lnSpc>
                <a:spcPct val="150000"/>
              </a:lnSpc>
            </a:pPr>
            <a:r>
              <a:rPr lang="zh-CN" altLang="en-US" sz="2800" b="1" dirty="0">
                <a:latin typeface="微软雅黑" panose="020B0503020204020204" pitchFamily="34" charset="-122"/>
                <a:ea typeface="微软雅黑" panose="020B0503020204020204" pitchFamily="34" charset="-122"/>
              </a:rPr>
              <a:t>叠扣商品：</a:t>
            </a:r>
            <a:endParaRPr lang="en-US" altLang="zh-CN" sz="2800" b="1" dirty="0">
              <a:latin typeface="微软雅黑" panose="020B0503020204020204" pitchFamily="34" charset="-122"/>
              <a:ea typeface="微软雅黑" panose="020B0503020204020204" pitchFamily="34" charset="-122"/>
            </a:endParaRPr>
          </a:p>
          <a:p>
            <a:pPr marL="285750" indent="-285750" algn="just">
              <a:lnSpc>
                <a:spcPct val="150000"/>
              </a:lnSpc>
              <a:buClr>
                <a:srgbClr val="FF6600"/>
              </a:buClr>
              <a:buFont typeface="Wingdings" panose="05000000000000000000" pitchFamily="2" charset="2"/>
              <a:buChar char="n"/>
            </a:pPr>
            <a:r>
              <a:rPr lang="zh-CN" altLang="zh-CN" kern="100" dirty="0">
                <a:effectLst/>
                <a:latin typeface="微软雅黑" panose="020B0503020204020204" pitchFamily="34" charset="-122"/>
                <a:ea typeface="微软雅黑" panose="020B0503020204020204" pitchFamily="34" charset="-122"/>
              </a:rPr>
              <a:t>叠落商品的体积，按照单据内计算，不计算跨单据；分送取货行为的装载体积（率）</a:t>
            </a:r>
            <a:r>
              <a:rPr lang="zh-CN" altLang="en-US" kern="100" dirty="0">
                <a:latin typeface="微软雅黑" panose="020B0503020204020204" pitchFamily="34" charset="-122"/>
                <a:ea typeface="微软雅黑" panose="020B0503020204020204" pitchFamily="34" charset="-122"/>
              </a:rPr>
              <a:t>，计算公式</a:t>
            </a:r>
            <a:r>
              <a:rPr lang="en-US" altLang="zh-CN" kern="100" dirty="0">
                <a:latin typeface="微软雅黑" panose="020B0503020204020204" pitchFamily="34" charset="-122"/>
                <a:ea typeface="微软雅黑" panose="020B0503020204020204" pitchFamily="34" charset="-122"/>
              </a:rPr>
              <a:t>=</a:t>
            </a:r>
            <a:r>
              <a:rPr lang="zh-CN" altLang="en-US" kern="100" dirty="0">
                <a:latin typeface="微软雅黑" panose="020B0503020204020204" pitchFamily="34" charset="-122"/>
                <a:ea typeface="微软雅黑" panose="020B0503020204020204" pitchFamily="34" charset="-122"/>
              </a:rPr>
              <a:t>单个体积</a:t>
            </a:r>
            <a:r>
              <a:rPr lang="en-US" altLang="zh-CN" kern="100" dirty="0">
                <a:latin typeface="微软雅黑" panose="020B0503020204020204" pitchFamily="34" charset="-122"/>
                <a:ea typeface="微软雅黑" panose="020B0503020204020204" pitchFamily="34" charset="-122"/>
              </a:rPr>
              <a:t>+</a:t>
            </a:r>
            <a:r>
              <a:rPr lang="zh-CN" altLang="en-US" kern="100" dirty="0">
                <a:latin typeface="微软雅黑" panose="020B0503020204020204" pitchFamily="34" charset="-122"/>
                <a:ea typeface="微软雅黑" panose="020B0503020204020204" pitchFamily="34" charset="-122"/>
              </a:rPr>
              <a:t>增加体积。</a:t>
            </a:r>
            <a:endParaRPr lang="en-US" altLang="zh-CN" kern="100" dirty="0">
              <a:effectLst/>
              <a:latin typeface="微软雅黑" panose="020B0503020204020204" pitchFamily="34" charset="-122"/>
              <a:ea typeface="微软雅黑" panose="020B0503020204020204" pitchFamily="34" charset="-122"/>
            </a:endParaRPr>
          </a:p>
          <a:p>
            <a:pPr marL="285750" indent="-285750" algn="just">
              <a:lnSpc>
                <a:spcPct val="150000"/>
              </a:lnSpc>
              <a:buClr>
                <a:srgbClr val="FF6600"/>
              </a:buClr>
              <a:buFont typeface="Wingdings" panose="05000000000000000000" pitchFamily="2" charset="2"/>
              <a:buChar char="n"/>
            </a:pPr>
            <a:r>
              <a:rPr lang="zh-CN" altLang="en-US" kern="100" dirty="0">
                <a:effectLst/>
                <a:latin typeface="微软雅黑" panose="020B0503020204020204" pitchFamily="34" charset="-122"/>
                <a:ea typeface="微软雅黑" panose="020B0503020204020204" pitchFamily="34" charset="-122"/>
              </a:rPr>
              <a:t>新增叠扣的商品</a:t>
            </a:r>
            <a:r>
              <a:rPr lang="en-US" altLang="zh-CN" sz="1800" kern="100" dirty="0">
                <a:effectLst/>
                <a:latin typeface="微软雅黑" panose="020B0503020204020204" pitchFamily="34" charset="-122"/>
                <a:ea typeface="微软雅黑" panose="020B0503020204020204" pitchFamily="34" charset="-122"/>
              </a:rPr>
              <a:t>TMS</a:t>
            </a:r>
            <a:r>
              <a:rPr lang="zh-CN" altLang="en-US" sz="1800" kern="100" dirty="0">
                <a:effectLst/>
                <a:latin typeface="微软雅黑" panose="020B0503020204020204" pitchFamily="34" charset="-122"/>
                <a:ea typeface="微软雅黑" panose="020B0503020204020204" pitchFamily="34" charset="-122"/>
              </a:rPr>
              <a:t>同时也必须维护，否则无法叠</a:t>
            </a:r>
            <a:r>
              <a:rPr lang="zh-CN" altLang="en-US" kern="100" dirty="0">
                <a:effectLst/>
                <a:latin typeface="微软雅黑" panose="020B0503020204020204" pitchFamily="34" charset="-122"/>
                <a:ea typeface="微软雅黑" panose="020B0503020204020204" pitchFamily="34" charset="-122"/>
              </a:rPr>
              <a:t>扣</a:t>
            </a:r>
            <a:r>
              <a:rPr lang="zh-CN" altLang="en-US" sz="1800" kern="100" dirty="0">
                <a:effectLst/>
                <a:latin typeface="微软雅黑" panose="020B0503020204020204" pitchFamily="34" charset="-122"/>
                <a:ea typeface="微软雅黑" panose="020B0503020204020204" pitchFamily="34" charset="-122"/>
              </a:rPr>
              <a:t>。</a:t>
            </a:r>
            <a:endParaRPr lang="zh-CN" altLang="zh-CN" sz="1800" kern="100" dirty="0">
              <a:effectLst/>
              <a:latin typeface="微软雅黑" panose="020B0503020204020204" pitchFamily="34" charset="-122"/>
              <a:ea typeface="微软雅黑" panose="020B0503020204020204" pitchFamily="34" charset="-122"/>
            </a:endParaRPr>
          </a:p>
          <a:p>
            <a:pPr algn="just">
              <a:lnSpc>
                <a:spcPct val="150000"/>
              </a:lnSpc>
            </a:pPr>
            <a:endParaRPr lang="zh-CN" altLang="zh-CN" kern="100" dirty="0">
              <a:effectLst/>
              <a:latin typeface="微软雅黑" panose="020B0503020204020204" pitchFamily="34" charset="-122"/>
              <a:ea typeface="微软雅黑" panose="020B0503020204020204" pitchFamily="34" charset="-122"/>
            </a:endParaRPr>
          </a:p>
          <a:p>
            <a:pPr>
              <a:lnSpc>
                <a:spcPct val="150000"/>
              </a:lnSpc>
            </a:pPr>
            <a:endParaRPr lang="zh-CN" altLang="en-US" sz="3200" b="1" dirty="0">
              <a:latin typeface="微软雅黑" panose="020B0503020204020204" pitchFamily="34" charset="-122"/>
              <a:ea typeface="微软雅黑" panose="020B0503020204020204" pitchFamily="34" charset="-122"/>
            </a:endParaRPr>
          </a:p>
        </p:txBody>
      </p:sp>
      <p:graphicFrame>
        <p:nvGraphicFramePr>
          <p:cNvPr id="2" name="对象 1">
            <a:extLst>
              <a:ext uri="{FF2B5EF4-FFF2-40B4-BE49-F238E27FC236}">
                <a16:creationId xmlns:a16="http://schemas.microsoft.com/office/drawing/2014/main" id="{AF37B54D-0367-4D0C-9320-7C17CEDF6CA5}"/>
              </a:ext>
            </a:extLst>
          </p:cNvPr>
          <p:cNvGraphicFramePr>
            <a:graphicFrameLocks noChangeAspect="1"/>
          </p:cNvGraphicFramePr>
          <p:nvPr/>
        </p:nvGraphicFramePr>
        <p:xfrm>
          <a:off x="8256240" y="2852936"/>
          <a:ext cx="1752101" cy="1517880"/>
        </p:xfrm>
        <a:graphic>
          <a:graphicData uri="http://schemas.openxmlformats.org/presentationml/2006/ole">
            <mc:AlternateContent xmlns:mc="http://schemas.openxmlformats.org/markup-compatibility/2006">
              <mc:Choice xmlns:v="urn:schemas-microsoft-com:vml" Requires="v">
                <p:oleObj spid="_x0000_s12378" name="Worksheet" showAsIcon="1" r:id="rId4" imgW="914282" imgH="792515" progId="Excel.Sheet.12">
                  <p:embed/>
                </p:oleObj>
              </mc:Choice>
              <mc:Fallback>
                <p:oleObj name="Worksheet" showAsIcon="1" r:id="rId4" imgW="914282" imgH="792515" progId="Excel.Sheet.12">
                  <p:embed/>
                  <p:pic>
                    <p:nvPicPr>
                      <p:cNvPr id="2" name="对象 1">
                        <a:extLst>
                          <a:ext uri="{FF2B5EF4-FFF2-40B4-BE49-F238E27FC236}">
                            <a16:creationId xmlns:a16="http://schemas.microsoft.com/office/drawing/2014/main" id="{AF37B54D-0367-4D0C-9320-7C17CEDF6CA5}"/>
                          </a:ext>
                        </a:extLst>
                      </p:cNvPr>
                      <p:cNvPicPr/>
                      <p:nvPr/>
                    </p:nvPicPr>
                    <p:blipFill>
                      <a:blip r:embed="rId5"/>
                      <a:stretch>
                        <a:fillRect/>
                      </a:stretch>
                    </p:blipFill>
                    <p:spPr>
                      <a:xfrm>
                        <a:off x="8256240" y="2852936"/>
                        <a:ext cx="1752101" cy="1517880"/>
                      </a:xfrm>
                      <a:prstGeom prst="rect">
                        <a:avLst/>
                      </a:prstGeom>
                    </p:spPr>
                  </p:pic>
                </p:oleObj>
              </mc:Fallback>
            </mc:AlternateContent>
          </a:graphicData>
        </a:graphic>
      </p:graphicFrame>
    </p:spTree>
    <p:extLst>
      <p:ext uri="{BB962C8B-B14F-4D97-AF65-F5344CB8AC3E}">
        <p14:creationId xmlns:p14="http://schemas.microsoft.com/office/powerpoint/2010/main" val="445659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335360"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商品体积计算规则</a:t>
            </a:r>
            <a:endParaRPr lang="en-US" altLang="zh-CN" sz="2400" b="1" dirty="0">
              <a:solidFill>
                <a:schemeClr val="bg1"/>
              </a:solidFill>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1415480" y="2348880"/>
            <a:ext cx="4680520" cy="1843903"/>
          </a:xfrm>
          <a:prstGeom prst="rect">
            <a:avLst/>
          </a:prstGeom>
          <a:noFill/>
        </p:spPr>
        <p:txBody>
          <a:bodyPr wrap="square" rtlCol="0">
            <a:spAutoFit/>
          </a:bodyPr>
          <a:lstStyle/>
          <a:p>
            <a:pPr>
              <a:lnSpc>
                <a:spcPct val="150000"/>
              </a:lnSpc>
            </a:pPr>
            <a:r>
              <a:rPr lang="zh-CN" altLang="en-US" sz="2400" b="1" dirty="0">
                <a:latin typeface="微软雅黑" panose="020B0503020204020204" pitchFamily="34" charset="-122"/>
                <a:ea typeface="微软雅黑" panose="020B0503020204020204" pitchFamily="34" charset="-122"/>
              </a:rPr>
              <a:t>特殊商品：</a:t>
            </a:r>
            <a:endParaRPr lang="en-US" altLang="zh-CN" sz="2400"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通过运单单据列表可查看</a:t>
            </a:r>
            <a:r>
              <a:rPr lang="zh-CN" altLang="en-US" sz="1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marL="342900" indent="-342900">
              <a:lnSpc>
                <a:spcPct val="150000"/>
              </a:lnSpc>
              <a:buClr>
                <a:srgbClr val="FF6600"/>
              </a:buClr>
              <a:buFont typeface="Wingdings" panose="05000000000000000000" pitchFamily="2" charset="2"/>
              <a:buChar char="n"/>
            </a:pPr>
            <a:r>
              <a:rPr lang="zh-CN" altLang="en-US" kern="100" dirty="0">
                <a:effectLst/>
                <a:latin typeface="微软雅黑" panose="020B0503020204020204" pitchFamily="34" charset="-122"/>
                <a:ea typeface="微软雅黑" panose="020B0503020204020204" pitchFamily="34" charset="-122"/>
              </a:rPr>
              <a:t>新增</a:t>
            </a:r>
            <a:r>
              <a:rPr lang="zh-CN" altLang="en-US" dirty="0">
                <a:latin typeface="微软雅黑" panose="020B0503020204020204" pitchFamily="34" charset="-122"/>
                <a:ea typeface="微软雅黑" panose="020B0503020204020204" pitchFamily="34" charset="-122"/>
              </a:rPr>
              <a:t>特殊商品</a:t>
            </a:r>
            <a:r>
              <a:rPr lang="en-US" altLang="zh-CN" kern="100" dirty="0">
                <a:effectLst/>
                <a:latin typeface="微软雅黑" panose="020B0503020204020204" pitchFamily="34" charset="-122"/>
                <a:ea typeface="微软雅黑" panose="020B0503020204020204" pitchFamily="34" charset="-122"/>
              </a:rPr>
              <a:t>TMS</a:t>
            </a:r>
            <a:r>
              <a:rPr lang="zh-CN" altLang="en-US" kern="100" dirty="0">
                <a:effectLst/>
                <a:latin typeface="微软雅黑" panose="020B0503020204020204" pitchFamily="34" charset="-122"/>
                <a:ea typeface="微软雅黑" panose="020B0503020204020204" pitchFamily="34" charset="-122"/>
              </a:rPr>
              <a:t>同时也必须维护，否则无法展示。</a:t>
            </a:r>
            <a:endParaRPr lang="en-US" altLang="zh-CN" dirty="0">
              <a:latin typeface="微软雅黑" panose="020B0503020204020204" pitchFamily="34" charset="-122"/>
              <a:ea typeface="微软雅黑" panose="020B0503020204020204" pitchFamily="34" charset="-122"/>
            </a:endParaRPr>
          </a:p>
        </p:txBody>
      </p:sp>
      <p:graphicFrame>
        <p:nvGraphicFramePr>
          <p:cNvPr id="2" name="对象 1">
            <a:extLst>
              <a:ext uri="{FF2B5EF4-FFF2-40B4-BE49-F238E27FC236}">
                <a16:creationId xmlns:a16="http://schemas.microsoft.com/office/drawing/2014/main" id="{8B0E8827-2FE6-4190-94C1-DA3A8953E7B8}"/>
              </a:ext>
            </a:extLst>
          </p:cNvPr>
          <p:cNvGraphicFramePr>
            <a:graphicFrameLocks noChangeAspect="1"/>
          </p:cNvGraphicFramePr>
          <p:nvPr/>
        </p:nvGraphicFramePr>
        <p:xfrm>
          <a:off x="7608168" y="3140968"/>
          <a:ext cx="1656184" cy="1434785"/>
        </p:xfrm>
        <a:graphic>
          <a:graphicData uri="http://schemas.openxmlformats.org/presentationml/2006/ole">
            <mc:AlternateContent xmlns:mc="http://schemas.openxmlformats.org/markup-compatibility/2006">
              <mc:Choice xmlns:v="urn:schemas-microsoft-com:vml" Requires="v">
                <p:oleObj spid="_x0000_s13402" name="Worksheet" showAsIcon="1" r:id="rId4" imgW="914282" imgH="792515" progId="Excel.Sheet.12">
                  <p:embed/>
                </p:oleObj>
              </mc:Choice>
              <mc:Fallback>
                <p:oleObj name="Worksheet" showAsIcon="1" r:id="rId4" imgW="914282" imgH="792515" progId="Excel.Sheet.12">
                  <p:embed/>
                  <p:pic>
                    <p:nvPicPr>
                      <p:cNvPr id="2" name="对象 1">
                        <a:extLst>
                          <a:ext uri="{FF2B5EF4-FFF2-40B4-BE49-F238E27FC236}">
                            <a16:creationId xmlns:a16="http://schemas.microsoft.com/office/drawing/2014/main" id="{8B0E8827-2FE6-4190-94C1-DA3A8953E7B8}"/>
                          </a:ext>
                        </a:extLst>
                      </p:cNvPr>
                      <p:cNvPicPr/>
                      <p:nvPr/>
                    </p:nvPicPr>
                    <p:blipFill>
                      <a:blip r:embed="rId5"/>
                      <a:stretch>
                        <a:fillRect/>
                      </a:stretch>
                    </p:blipFill>
                    <p:spPr>
                      <a:xfrm>
                        <a:off x="7608168" y="3140968"/>
                        <a:ext cx="1656184" cy="1434785"/>
                      </a:xfrm>
                      <a:prstGeom prst="rect">
                        <a:avLst/>
                      </a:prstGeom>
                    </p:spPr>
                  </p:pic>
                </p:oleObj>
              </mc:Fallback>
            </mc:AlternateContent>
          </a:graphicData>
        </a:graphic>
      </p:graphicFrame>
    </p:spTree>
    <p:extLst>
      <p:ext uri="{BB962C8B-B14F-4D97-AF65-F5344CB8AC3E}">
        <p14:creationId xmlns:p14="http://schemas.microsoft.com/office/powerpoint/2010/main" val="18812926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335360"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商品体积计算规则</a:t>
            </a:r>
            <a:endParaRPr lang="en-US" altLang="zh-CN" sz="2400" b="1" dirty="0">
              <a:solidFill>
                <a:schemeClr val="bg1"/>
              </a:solidFill>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1127448" y="2625190"/>
            <a:ext cx="5603454" cy="1607620"/>
          </a:xfrm>
          <a:prstGeom prst="rect">
            <a:avLst/>
          </a:prstGeom>
          <a:noFill/>
        </p:spPr>
        <p:txBody>
          <a:bodyPr wrap="square" rtlCol="0">
            <a:spAutoFit/>
          </a:bodyPr>
          <a:lstStyle/>
          <a:p>
            <a:pPr>
              <a:lnSpc>
                <a:spcPct val="150000"/>
              </a:lnSpc>
            </a:pPr>
            <a:r>
              <a:rPr lang="zh-CN" altLang="en-US" sz="2800" b="1" dirty="0">
                <a:latin typeface="微软雅黑" panose="020B0503020204020204" pitchFamily="34" charset="-122"/>
                <a:ea typeface="微软雅黑" panose="020B0503020204020204" pitchFamily="34" charset="-122"/>
              </a:rPr>
              <a:t>套管商品：</a:t>
            </a:r>
            <a:endParaRPr lang="en-US" altLang="zh-CN" sz="2800" b="1" dirty="0">
              <a:latin typeface="微软雅黑" panose="020B0503020204020204" pitchFamily="34" charset="-122"/>
              <a:ea typeface="微软雅黑" panose="020B0503020204020204" pitchFamily="34" charset="-122"/>
            </a:endParaRPr>
          </a:p>
          <a:p>
            <a:pPr marL="342900" indent="-342900">
              <a:lnSpc>
                <a:spcPct val="150000"/>
              </a:lnSpc>
              <a:buClr>
                <a:srgbClr val="FF6600"/>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大套小只能套一次。</a:t>
            </a:r>
            <a:r>
              <a:rPr lang="zh-CN" altLang="en-US" sz="2000" kern="100" dirty="0">
                <a:effectLst/>
                <a:latin typeface="微软雅黑" panose="020B0503020204020204" pitchFamily="34" charset="-122"/>
                <a:ea typeface="微软雅黑" panose="020B0503020204020204" pitchFamily="34" charset="-122"/>
              </a:rPr>
              <a:t>新增</a:t>
            </a:r>
            <a:r>
              <a:rPr lang="zh-CN" altLang="en-US" sz="2000" dirty="0">
                <a:latin typeface="微软雅黑" panose="020B0503020204020204" pitchFamily="34" charset="-122"/>
                <a:ea typeface="微软雅黑" panose="020B0503020204020204" pitchFamily="34" charset="-122"/>
              </a:rPr>
              <a:t>套管商品</a:t>
            </a:r>
            <a:r>
              <a:rPr lang="en-US" altLang="zh-CN" sz="2000" kern="100" dirty="0">
                <a:effectLst/>
                <a:latin typeface="微软雅黑" panose="020B0503020204020204" pitchFamily="34" charset="-122"/>
                <a:ea typeface="微软雅黑" panose="020B0503020204020204" pitchFamily="34" charset="-122"/>
              </a:rPr>
              <a:t>TMS</a:t>
            </a:r>
            <a:r>
              <a:rPr lang="zh-CN" altLang="en-US" sz="2000" kern="100" dirty="0">
                <a:effectLst/>
                <a:latin typeface="微软雅黑" panose="020B0503020204020204" pitchFamily="34" charset="-122"/>
                <a:ea typeface="微软雅黑" panose="020B0503020204020204" pitchFamily="34" charset="-122"/>
              </a:rPr>
              <a:t>同时也必须维护，否则无法互套。</a:t>
            </a:r>
            <a:endParaRPr lang="en-US" altLang="zh-CN" sz="2800"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C9ABEC36-4E9F-4D73-843B-EBA3A9FFB004}"/>
              </a:ext>
            </a:extLst>
          </p:cNvPr>
          <p:cNvSpPr txBox="1"/>
          <p:nvPr/>
        </p:nvSpPr>
        <p:spPr>
          <a:xfrm>
            <a:off x="1343472" y="5193425"/>
            <a:ext cx="8553943" cy="961289"/>
          </a:xfrm>
          <a:prstGeom prst="rect">
            <a:avLst/>
          </a:prstGeom>
          <a:noFill/>
        </p:spPr>
        <p:txBody>
          <a:bodyPr wrap="square" rtlCol="0">
            <a:spAutoFit/>
          </a:bodyPr>
          <a:lstStyle/>
          <a:p>
            <a:pPr>
              <a:lnSpc>
                <a:spcPct val="150000"/>
              </a:lnSpc>
            </a:pPr>
            <a:r>
              <a:rPr lang="zh-CN" altLang="en-US" sz="2000" dirty="0">
                <a:solidFill>
                  <a:srgbClr val="F9680D"/>
                </a:solidFill>
                <a:latin typeface="微软雅黑" panose="020B0503020204020204" pitchFamily="34" charset="-122"/>
                <a:ea typeface="微软雅黑" panose="020B0503020204020204" pitchFamily="34" charset="-122"/>
              </a:rPr>
              <a:t>所有商品都是单据维度不是派车单（互相是单据</a:t>
            </a:r>
            <a:r>
              <a:rPr lang="en-US" altLang="zh-CN" sz="2000" dirty="0">
                <a:solidFill>
                  <a:srgbClr val="F9680D"/>
                </a:solidFill>
                <a:latin typeface="微软雅黑" panose="020B0503020204020204" pitchFamily="34" charset="-122"/>
                <a:ea typeface="微软雅黑" panose="020B0503020204020204" pitchFamily="34" charset="-122"/>
              </a:rPr>
              <a:t>+</a:t>
            </a:r>
            <a:r>
              <a:rPr lang="zh-CN" altLang="en-US" sz="2000" dirty="0">
                <a:solidFill>
                  <a:srgbClr val="F9680D"/>
                </a:solidFill>
                <a:latin typeface="微软雅黑" panose="020B0503020204020204" pitchFamily="34" charset="-122"/>
                <a:ea typeface="微软雅黑" panose="020B0503020204020204" pitchFamily="34" charset="-122"/>
              </a:rPr>
              <a:t>派车单维度）维度计算，如果单据拆单将重新计算。</a:t>
            </a:r>
          </a:p>
        </p:txBody>
      </p:sp>
      <p:graphicFrame>
        <p:nvGraphicFramePr>
          <p:cNvPr id="2" name="对象 1">
            <a:extLst>
              <a:ext uri="{FF2B5EF4-FFF2-40B4-BE49-F238E27FC236}">
                <a16:creationId xmlns:a16="http://schemas.microsoft.com/office/drawing/2014/main" id="{2103448C-EFAE-47F4-BA84-8E10CDAB285D}"/>
              </a:ext>
            </a:extLst>
          </p:cNvPr>
          <p:cNvGraphicFramePr>
            <a:graphicFrameLocks noChangeAspect="1"/>
          </p:cNvGraphicFramePr>
          <p:nvPr>
            <p:extLst>
              <p:ext uri="{D42A27DB-BD31-4B8C-83A1-F6EECF244321}">
                <p14:modId xmlns:p14="http://schemas.microsoft.com/office/powerpoint/2010/main" val="1278631656"/>
              </p:ext>
            </p:extLst>
          </p:nvPr>
        </p:nvGraphicFramePr>
        <p:xfrm>
          <a:off x="7968208" y="2924944"/>
          <a:ext cx="1800200" cy="1559549"/>
        </p:xfrm>
        <a:graphic>
          <a:graphicData uri="http://schemas.openxmlformats.org/presentationml/2006/ole">
            <mc:AlternateContent xmlns:mc="http://schemas.openxmlformats.org/markup-compatibility/2006">
              <mc:Choice xmlns:v="urn:schemas-microsoft-com:vml" Requires="v">
                <p:oleObj spid="_x0000_s14427" name="Worksheet" showAsIcon="1" r:id="rId4" imgW="914282" imgH="792515" progId="Excel.Sheet.12">
                  <p:embed/>
                </p:oleObj>
              </mc:Choice>
              <mc:Fallback>
                <p:oleObj name="Worksheet" showAsIcon="1" r:id="rId4" imgW="914282" imgH="792515" progId="Excel.Sheet.12">
                  <p:embed/>
                  <p:pic>
                    <p:nvPicPr>
                      <p:cNvPr id="2" name="对象 1">
                        <a:extLst>
                          <a:ext uri="{FF2B5EF4-FFF2-40B4-BE49-F238E27FC236}">
                            <a16:creationId xmlns:a16="http://schemas.microsoft.com/office/drawing/2014/main" id="{2103448C-EFAE-47F4-BA84-8E10CDAB285D}"/>
                          </a:ext>
                        </a:extLst>
                      </p:cNvPr>
                      <p:cNvPicPr/>
                      <p:nvPr/>
                    </p:nvPicPr>
                    <p:blipFill>
                      <a:blip r:embed="rId5"/>
                      <a:stretch>
                        <a:fillRect/>
                      </a:stretch>
                    </p:blipFill>
                    <p:spPr>
                      <a:xfrm>
                        <a:off x="7968208" y="2924944"/>
                        <a:ext cx="1800200" cy="1559549"/>
                      </a:xfrm>
                      <a:prstGeom prst="rect">
                        <a:avLst/>
                      </a:prstGeom>
                    </p:spPr>
                  </p:pic>
                </p:oleObj>
              </mc:Fallback>
            </mc:AlternateContent>
          </a:graphicData>
        </a:graphic>
      </p:graphicFrame>
    </p:spTree>
    <p:extLst>
      <p:ext uri="{BB962C8B-B14F-4D97-AF65-F5344CB8AC3E}">
        <p14:creationId xmlns:p14="http://schemas.microsoft.com/office/powerpoint/2010/main" val="1689488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chemeClr val="tx1"/>
                </a:solidFill>
              </a:rPr>
              <a:t>订单接入规则</a:t>
            </a:r>
            <a:endParaRPr lang="en-US" altLang="zh-CN" sz="2000" b="1" dirty="0">
              <a:solidFill>
                <a:schemeClr val="tx1"/>
              </a:solidFill>
            </a:endParaRPr>
          </a:p>
          <a:p>
            <a:r>
              <a:rPr lang="zh-CN" altLang="en-US" sz="2000" b="1" dirty="0">
                <a:solidFill>
                  <a:srgbClr val="F9680D"/>
                </a:solidFill>
              </a:rPr>
              <a:t>订单下推规则</a:t>
            </a:r>
            <a:endParaRPr lang="en-US" altLang="zh-CN" sz="2000" b="1" dirty="0">
              <a:solidFill>
                <a:srgbClr val="F9680D"/>
              </a:solidFill>
            </a:endParaRPr>
          </a:p>
          <a:p>
            <a:r>
              <a:rPr lang="zh-CN" altLang="en-US" sz="2000" b="1" dirty="0">
                <a:solidFill>
                  <a:srgbClr val="FF6600"/>
                </a:solidFill>
              </a:rPr>
              <a:t>修改配送方式</a:t>
            </a:r>
            <a:endParaRPr lang="en-US" altLang="zh-CN" sz="2000" b="1" dirty="0">
              <a:solidFill>
                <a:srgbClr val="FF6600"/>
              </a:solidFill>
            </a:endParaRPr>
          </a:p>
          <a:p>
            <a:r>
              <a:rPr lang="zh-CN" altLang="en-US" sz="2000" b="1" dirty="0">
                <a:solidFill>
                  <a:srgbClr val="F9680D"/>
                </a:solidFill>
              </a:rPr>
              <a:t>超最大家数规则</a:t>
            </a:r>
            <a:endParaRPr lang="en-US" altLang="zh-CN" sz="2000" b="1" dirty="0">
              <a:solidFill>
                <a:srgbClr val="F9680D"/>
              </a:solidFill>
            </a:endParaRPr>
          </a:p>
          <a:p>
            <a:r>
              <a:rPr lang="zh-CN" altLang="en-US" sz="2000" b="1" dirty="0">
                <a:solidFill>
                  <a:srgbClr val="FF6600"/>
                </a:solidFill>
              </a:rPr>
              <a:t>商品体积计算规则</a:t>
            </a:r>
            <a:endParaRPr lang="en-US" altLang="zh-CN" sz="2000" b="1" dirty="0">
              <a:solidFill>
                <a:srgbClr val="FF6600"/>
              </a:solidFill>
            </a:endParaRPr>
          </a:p>
          <a:p>
            <a:r>
              <a:rPr lang="zh-CN" altLang="en-US" sz="2000" b="1" dirty="0">
                <a:solidFill>
                  <a:srgbClr val="F9680D"/>
                </a:solidFill>
              </a:rPr>
              <a:t>异常单据处理</a:t>
            </a:r>
            <a:endParaRPr lang="en-US" altLang="zh-CN" sz="2000" b="1" dirty="0">
              <a:solidFill>
                <a:srgbClr val="F9680D"/>
              </a:solidFill>
            </a:endParaRPr>
          </a:p>
          <a:p>
            <a:r>
              <a:rPr lang="zh-CN" altLang="en-US" sz="2000" b="1" dirty="0">
                <a:solidFill>
                  <a:srgbClr val="FF6600"/>
                </a:solidFill>
              </a:rPr>
              <a:t>鑫方盛运单管理功能介绍</a:t>
            </a:r>
            <a:endParaRPr lang="en-US" altLang="zh-CN" sz="2000" b="1" dirty="0">
              <a:solidFill>
                <a:srgbClr val="FF6600"/>
              </a:solidFill>
            </a:endParaRPr>
          </a:p>
          <a:p>
            <a:r>
              <a:rPr lang="zh-CN" altLang="en-US" sz="2000" b="1" dirty="0">
                <a:solidFill>
                  <a:srgbClr val="F9680D"/>
                </a:solidFill>
              </a:rPr>
              <a:t>专车包车运单管理功能介绍</a:t>
            </a:r>
            <a:endParaRPr lang="en-US" altLang="zh-CN" sz="2000" b="1" dirty="0">
              <a:solidFill>
                <a:srgbClr val="F9680D"/>
              </a:solidFill>
            </a:endParaRPr>
          </a:p>
          <a:p>
            <a:r>
              <a:rPr lang="zh-CN" altLang="en-US" sz="2000" b="1" dirty="0">
                <a:solidFill>
                  <a:srgbClr val="FF6600"/>
                </a:solidFill>
              </a:rPr>
              <a:t>快递</a:t>
            </a:r>
            <a:r>
              <a:rPr lang="en-US" altLang="zh-CN" sz="2000" b="1" dirty="0">
                <a:solidFill>
                  <a:srgbClr val="FF6600"/>
                </a:solidFill>
              </a:rPr>
              <a:t>/</a:t>
            </a:r>
            <a:r>
              <a:rPr lang="zh-CN" altLang="en-US" sz="2000" b="1" dirty="0">
                <a:solidFill>
                  <a:srgbClr val="FF6600"/>
                </a:solidFill>
              </a:rPr>
              <a:t>快运运单管理功能介绍</a:t>
            </a:r>
            <a:endParaRPr lang="en-US" altLang="zh-CN" sz="2000" b="1" dirty="0">
              <a:solidFill>
                <a:srgbClr val="FF6600"/>
              </a:solidFill>
            </a:endParaRPr>
          </a:p>
          <a:p>
            <a:r>
              <a:rPr lang="zh-CN" altLang="en-US" sz="2000" b="1" dirty="0">
                <a:solidFill>
                  <a:srgbClr val="F9680D"/>
                </a:solidFill>
              </a:rPr>
              <a:t>地图组单</a:t>
            </a:r>
            <a:endParaRPr lang="en-US" altLang="zh-CN" sz="2000" b="1" dirty="0">
              <a:solidFill>
                <a:srgbClr val="F9680D"/>
              </a:solidFill>
            </a:endParaRPr>
          </a:p>
          <a:p>
            <a:r>
              <a:rPr lang="zh-CN" altLang="en-US" sz="2000" b="1" dirty="0">
                <a:solidFill>
                  <a:srgbClr val="FF6600"/>
                </a:solidFill>
                <a:latin typeface="微软雅黑" panose="020B0503020204020204" pitchFamily="34" charset="-122"/>
                <a:ea typeface="微软雅黑" panose="020B0503020204020204" pitchFamily="34" charset="-122"/>
              </a:rPr>
              <a:t>派车单界面功能介绍</a:t>
            </a:r>
            <a:endParaRPr lang="en-US" altLang="zh-CN" sz="2000" b="1" dirty="0">
              <a:solidFill>
                <a:srgbClr val="FF6600"/>
              </a:solidFill>
            </a:endParaRPr>
          </a:p>
          <a:p>
            <a:r>
              <a:rPr lang="zh-CN" altLang="en-US" sz="2000" b="1" dirty="0">
                <a:solidFill>
                  <a:srgbClr val="F9680D"/>
                </a:solidFill>
              </a:rPr>
              <a:t>轨迹管理</a:t>
            </a:r>
            <a:endParaRPr lang="en-US" altLang="zh-CN" sz="2000" b="1" dirty="0">
              <a:solidFill>
                <a:srgbClr val="F9680D"/>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2952602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335360"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商品体积计算规则</a:t>
            </a:r>
            <a:endParaRPr lang="en-US" altLang="zh-CN" sz="2400" b="1" dirty="0">
              <a:solidFill>
                <a:schemeClr val="bg1"/>
              </a:solidFill>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1055440" y="2856022"/>
            <a:ext cx="5603454" cy="1145955"/>
          </a:xfrm>
          <a:prstGeom prst="rect">
            <a:avLst/>
          </a:prstGeom>
          <a:noFill/>
        </p:spPr>
        <p:txBody>
          <a:bodyPr wrap="square" rtlCol="0">
            <a:spAutoFit/>
          </a:bodyPr>
          <a:lstStyle/>
          <a:p>
            <a:pPr>
              <a:lnSpc>
                <a:spcPct val="150000"/>
              </a:lnSpc>
            </a:pPr>
            <a:r>
              <a:rPr lang="zh-CN" altLang="en-US" sz="2800" b="1" dirty="0">
                <a:latin typeface="微软雅黑" panose="020B0503020204020204" pitchFamily="34" charset="-122"/>
                <a:ea typeface="微软雅黑" panose="020B0503020204020204" pitchFamily="34" charset="-122"/>
              </a:rPr>
              <a:t>影响送货顺序商品：</a:t>
            </a:r>
            <a:endParaRPr lang="en-US" altLang="zh-CN" sz="2800" b="1" dirty="0">
              <a:latin typeface="微软雅黑" panose="020B0503020204020204" pitchFamily="34" charset="-122"/>
              <a:ea typeface="微软雅黑" panose="020B0503020204020204" pitchFamily="34" charset="-122"/>
            </a:endParaRPr>
          </a:p>
          <a:p>
            <a:pPr marL="342900" indent="-342900">
              <a:lnSpc>
                <a:spcPct val="150000"/>
              </a:lnSpc>
              <a:buClr>
                <a:srgbClr val="FF6600"/>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通过路径规划会提示。</a:t>
            </a:r>
            <a:endParaRPr lang="en-US" altLang="zh-CN" sz="2800" dirty="0">
              <a:latin typeface="微软雅黑" panose="020B0503020204020204" pitchFamily="34" charset="-122"/>
              <a:ea typeface="微软雅黑" panose="020B0503020204020204" pitchFamily="34" charset="-122"/>
            </a:endParaRPr>
          </a:p>
        </p:txBody>
      </p:sp>
      <p:graphicFrame>
        <p:nvGraphicFramePr>
          <p:cNvPr id="2" name="对象 1">
            <a:extLst>
              <a:ext uri="{FF2B5EF4-FFF2-40B4-BE49-F238E27FC236}">
                <a16:creationId xmlns:a16="http://schemas.microsoft.com/office/drawing/2014/main" id="{656EB5A5-35D1-4741-BF9E-668B218A38C0}"/>
              </a:ext>
            </a:extLst>
          </p:cNvPr>
          <p:cNvGraphicFramePr>
            <a:graphicFrameLocks noChangeAspect="1"/>
          </p:cNvGraphicFramePr>
          <p:nvPr/>
        </p:nvGraphicFramePr>
        <p:xfrm>
          <a:off x="7680176" y="2864286"/>
          <a:ext cx="1512168" cy="1310021"/>
        </p:xfrm>
        <a:graphic>
          <a:graphicData uri="http://schemas.openxmlformats.org/presentationml/2006/ole">
            <mc:AlternateContent xmlns:mc="http://schemas.openxmlformats.org/markup-compatibility/2006">
              <mc:Choice xmlns:v="urn:schemas-microsoft-com:vml" Requires="v">
                <p:oleObj spid="_x0000_s15451" name="Worksheet" showAsIcon="1" r:id="rId4" imgW="914282" imgH="792515" progId="Excel.Sheet.12">
                  <p:embed/>
                </p:oleObj>
              </mc:Choice>
              <mc:Fallback>
                <p:oleObj name="Worksheet" showAsIcon="1" r:id="rId4" imgW="914282" imgH="792515" progId="Excel.Sheet.12">
                  <p:embed/>
                  <p:pic>
                    <p:nvPicPr>
                      <p:cNvPr id="2" name="对象 1">
                        <a:extLst>
                          <a:ext uri="{FF2B5EF4-FFF2-40B4-BE49-F238E27FC236}">
                            <a16:creationId xmlns:a16="http://schemas.microsoft.com/office/drawing/2014/main" id="{656EB5A5-35D1-4741-BF9E-668B218A38C0}"/>
                          </a:ext>
                        </a:extLst>
                      </p:cNvPr>
                      <p:cNvPicPr/>
                      <p:nvPr/>
                    </p:nvPicPr>
                    <p:blipFill>
                      <a:blip r:embed="rId5"/>
                      <a:stretch>
                        <a:fillRect/>
                      </a:stretch>
                    </p:blipFill>
                    <p:spPr>
                      <a:xfrm>
                        <a:off x="7680176" y="2864286"/>
                        <a:ext cx="1512168" cy="1310021"/>
                      </a:xfrm>
                      <a:prstGeom prst="rect">
                        <a:avLst/>
                      </a:prstGeom>
                    </p:spPr>
                  </p:pic>
                </p:oleObj>
              </mc:Fallback>
            </mc:AlternateContent>
          </a:graphicData>
        </a:graphic>
      </p:graphicFrame>
    </p:spTree>
    <p:extLst>
      <p:ext uri="{BB962C8B-B14F-4D97-AF65-F5344CB8AC3E}">
        <p14:creationId xmlns:p14="http://schemas.microsoft.com/office/powerpoint/2010/main" val="12593002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rgbClr val="FF6600"/>
                </a:solidFill>
              </a:rPr>
              <a:t>订单接入规则</a:t>
            </a:r>
            <a:endParaRPr lang="en-US" altLang="zh-CN" sz="2000" b="1" dirty="0">
              <a:solidFill>
                <a:srgbClr val="FF6600"/>
              </a:solidFill>
            </a:endParaRPr>
          </a:p>
          <a:p>
            <a:r>
              <a:rPr lang="zh-CN" altLang="en-US" sz="2000" b="1" dirty="0">
                <a:solidFill>
                  <a:srgbClr val="F9680D"/>
                </a:solidFill>
              </a:rPr>
              <a:t>订单下推规则</a:t>
            </a:r>
            <a:endParaRPr lang="en-US" altLang="zh-CN" sz="2000" b="1" dirty="0">
              <a:solidFill>
                <a:srgbClr val="F9680D"/>
              </a:solidFill>
            </a:endParaRPr>
          </a:p>
          <a:p>
            <a:r>
              <a:rPr lang="zh-CN" altLang="en-US" sz="2000" b="1" dirty="0">
                <a:solidFill>
                  <a:srgbClr val="FF6600"/>
                </a:solidFill>
              </a:rPr>
              <a:t>修改配送方式</a:t>
            </a:r>
            <a:endParaRPr lang="en-US" altLang="zh-CN" sz="2000" b="1" dirty="0">
              <a:solidFill>
                <a:srgbClr val="FF6600"/>
              </a:solidFill>
            </a:endParaRPr>
          </a:p>
          <a:p>
            <a:r>
              <a:rPr lang="zh-CN" altLang="en-US" sz="2000" b="1" dirty="0">
                <a:solidFill>
                  <a:srgbClr val="F9680D"/>
                </a:solidFill>
              </a:rPr>
              <a:t>超最大家数规则</a:t>
            </a:r>
            <a:endParaRPr lang="en-US" altLang="zh-CN" sz="2000" b="1" dirty="0">
              <a:solidFill>
                <a:srgbClr val="FF6600"/>
              </a:solidFill>
            </a:endParaRPr>
          </a:p>
          <a:p>
            <a:r>
              <a:rPr lang="zh-CN" altLang="en-US" sz="2000" b="1" dirty="0">
                <a:solidFill>
                  <a:srgbClr val="F9680D"/>
                </a:solidFill>
              </a:rPr>
              <a:t>商品体积计算规则</a:t>
            </a:r>
            <a:endParaRPr lang="en-US" altLang="zh-CN" sz="2000" b="1" dirty="0">
              <a:solidFill>
                <a:srgbClr val="F9680D"/>
              </a:solidFill>
            </a:endParaRPr>
          </a:p>
          <a:p>
            <a:r>
              <a:rPr lang="zh-CN" altLang="en-US" sz="2000" b="1" dirty="0">
                <a:solidFill>
                  <a:schemeClr val="tx1"/>
                </a:solidFill>
              </a:rPr>
              <a:t>异常单据处理</a:t>
            </a:r>
            <a:endParaRPr lang="en-US" altLang="zh-CN" sz="2000" b="1" dirty="0">
              <a:solidFill>
                <a:schemeClr val="tx1"/>
              </a:solidFill>
            </a:endParaRPr>
          </a:p>
          <a:p>
            <a:r>
              <a:rPr lang="zh-CN" altLang="en-US" sz="2000" b="1" dirty="0">
                <a:solidFill>
                  <a:srgbClr val="FF6600"/>
                </a:solidFill>
              </a:rPr>
              <a:t>鑫方盛运单管理功能介绍</a:t>
            </a:r>
            <a:endParaRPr lang="en-US" altLang="zh-CN" sz="2000" b="1" dirty="0">
              <a:solidFill>
                <a:srgbClr val="FF6600"/>
              </a:solidFill>
            </a:endParaRPr>
          </a:p>
          <a:p>
            <a:r>
              <a:rPr lang="zh-CN" altLang="en-US" sz="2000" b="1" dirty="0">
                <a:solidFill>
                  <a:srgbClr val="F9680D"/>
                </a:solidFill>
              </a:rPr>
              <a:t>专车包车运单管理功能介绍</a:t>
            </a:r>
            <a:endParaRPr lang="en-US" altLang="zh-CN" sz="2000" b="1" dirty="0">
              <a:solidFill>
                <a:srgbClr val="F9680D"/>
              </a:solidFill>
            </a:endParaRPr>
          </a:p>
          <a:p>
            <a:r>
              <a:rPr lang="zh-CN" altLang="en-US" sz="2000" b="1" dirty="0">
                <a:solidFill>
                  <a:srgbClr val="FF6600"/>
                </a:solidFill>
              </a:rPr>
              <a:t>快递</a:t>
            </a:r>
            <a:r>
              <a:rPr lang="en-US" altLang="zh-CN" sz="2000" b="1" dirty="0">
                <a:solidFill>
                  <a:srgbClr val="FF6600"/>
                </a:solidFill>
              </a:rPr>
              <a:t>/</a:t>
            </a:r>
            <a:r>
              <a:rPr lang="zh-CN" altLang="en-US" sz="2000" b="1" dirty="0">
                <a:solidFill>
                  <a:srgbClr val="FF6600"/>
                </a:solidFill>
              </a:rPr>
              <a:t>快运运单管理功能介绍</a:t>
            </a:r>
            <a:endParaRPr lang="en-US" altLang="zh-CN" sz="2000" b="1" dirty="0">
              <a:solidFill>
                <a:srgbClr val="FF6600"/>
              </a:solidFill>
            </a:endParaRPr>
          </a:p>
          <a:p>
            <a:r>
              <a:rPr lang="zh-CN" altLang="en-US" sz="2000" b="1" dirty="0">
                <a:solidFill>
                  <a:srgbClr val="F9680D"/>
                </a:solidFill>
              </a:rPr>
              <a:t>地图组单</a:t>
            </a:r>
            <a:endParaRPr lang="en-US" altLang="zh-CN" sz="2000" b="1" dirty="0">
              <a:solidFill>
                <a:srgbClr val="F9680D"/>
              </a:solidFill>
            </a:endParaRPr>
          </a:p>
          <a:p>
            <a:r>
              <a:rPr lang="zh-CN" altLang="en-US" sz="2000" b="1" dirty="0">
                <a:solidFill>
                  <a:srgbClr val="FF6600"/>
                </a:solidFill>
                <a:latin typeface="微软雅黑" panose="020B0503020204020204" pitchFamily="34" charset="-122"/>
                <a:ea typeface="微软雅黑" panose="020B0503020204020204" pitchFamily="34" charset="-122"/>
              </a:rPr>
              <a:t>派车单界面功能介绍</a:t>
            </a:r>
            <a:endParaRPr lang="en-US" altLang="zh-CN" sz="2000" b="1" dirty="0">
              <a:solidFill>
                <a:srgbClr val="FF6600"/>
              </a:solidFill>
            </a:endParaRPr>
          </a:p>
          <a:p>
            <a:r>
              <a:rPr lang="zh-CN" altLang="en-US" sz="2000" b="1" dirty="0">
                <a:solidFill>
                  <a:srgbClr val="F9680D"/>
                </a:solidFill>
              </a:rPr>
              <a:t>轨迹管理</a:t>
            </a:r>
            <a:endParaRPr lang="en-US" altLang="zh-CN" sz="2000" b="1" dirty="0">
              <a:solidFill>
                <a:srgbClr val="F9680D"/>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1805426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91344" y="134564"/>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异常处理快速入口</a:t>
            </a:r>
            <a:endParaRPr lang="en-US" altLang="zh-CN" sz="2000" b="1" dirty="0">
              <a:solidFill>
                <a:schemeClr val="bg1"/>
              </a:solidFill>
              <a:latin typeface="微软雅黑" panose="020B0503020204020204" pitchFamily="34" charset="-122"/>
              <a:ea typeface="微软雅黑" panose="020B0503020204020204"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894537" y="2492896"/>
            <a:ext cx="4608512" cy="1705403"/>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b="1" dirty="0">
                <a:latin typeface="微软雅黑" panose="020B0503020204020204" pitchFamily="34" charset="-122"/>
                <a:ea typeface="微软雅黑" panose="020B0503020204020204" pitchFamily="34" charset="-122"/>
              </a:rPr>
              <a:t>TMS</a:t>
            </a:r>
            <a:r>
              <a:rPr lang="zh-CN" altLang="en-US" b="1" dirty="0">
                <a:latin typeface="微软雅黑" panose="020B0503020204020204" pitchFamily="34" charset="-122"/>
                <a:ea typeface="微软雅黑" panose="020B0503020204020204" pitchFamily="34" charset="-122"/>
              </a:rPr>
              <a:t>首页有三个异常快速入口：</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异常上报、</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异常运单、</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异常派车单。</a:t>
            </a:r>
            <a:endParaRPr lang="en-US" altLang="zh-CN"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8A12DE5D-378B-48FF-A80C-5743390D420C}"/>
              </a:ext>
            </a:extLst>
          </p:cNvPr>
          <p:cNvPicPr>
            <a:picLocks noChangeAspect="1"/>
          </p:cNvPicPr>
          <p:nvPr/>
        </p:nvPicPr>
        <p:blipFill>
          <a:blip r:embed="rId3"/>
          <a:stretch>
            <a:fillRect/>
          </a:stretch>
        </p:blipFill>
        <p:spPr>
          <a:xfrm>
            <a:off x="4655840" y="1010577"/>
            <a:ext cx="6984776" cy="5170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05052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551384" y="168777"/>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异常上报</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161757" y="1016279"/>
            <a:ext cx="6510307" cy="710688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异常上报：</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拒收：“</a:t>
            </a:r>
            <a:r>
              <a:rPr lang="zh-CN" altLang="en-US" dirty="0">
                <a:latin typeface="微软雅黑" panose="020B0503020204020204" pitchFamily="34" charset="-122"/>
                <a:ea typeface="微软雅黑" panose="020B0503020204020204" pitchFamily="34" charset="-122"/>
              </a:rPr>
              <a:t>退票处理</a:t>
            </a:r>
            <a:r>
              <a:rPr lang="zh-CN" altLang="en-US" b="1"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未办理退票不可收车，可撤销，</a:t>
            </a:r>
            <a:r>
              <a:rPr lang="zh-CN" altLang="en-US" b="1"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再次运输</a:t>
            </a:r>
            <a:r>
              <a:rPr lang="zh-CN" altLang="en-US" b="1"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自动生成二次运输任务，新生成的单据在未派车状态下可撤销，撤销后需要再次找到该单据点击驳回处理（司机</a:t>
            </a:r>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重新点击签收，再次拒收的司机</a:t>
            </a:r>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不可再此运输）。            </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长时间驻车：</a:t>
            </a:r>
            <a:r>
              <a:rPr lang="zh-CN" altLang="en-US" dirty="0">
                <a:latin typeface="微软雅黑" panose="020B0503020204020204" pitchFamily="34" charset="-122"/>
                <a:ea typeface="微软雅黑" panose="020B0503020204020204" pitchFamily="34" charset="-122"/>
              </a:rPr>
              <a:t>系统自动上报</a:t>
            </a:r>
            <a:r>
              <a:rPr lang="en-US" altLang="zh-CN" sz="1800" kern="100" dirty="0">
                <a:effectLst/>
                <a:latin typeface="微软雅黑" panose="020B0503020204020204" pitchFamily="34" charset="-122"/>
                <a:ea typeface="微软雅黑" panose="020B0503020204020204" pitchFamily="34" charset="-122"/>
              </a:rPr>
              <a:t>-</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超过</a:t>
            </a:r>
            <a:r>
              <a:rPr lang="en-US" altLang="zh-CN" sz="1800" kern="100" dirty="0">
                <a:effectLst/>
                <a:latin typeface="微软雅黑" panose="020B0503020204020204" pitchFamily="34" charset="-122"/>
                <a:ea typeface="微软雅黑" panose="020B0503020204020204" pitchFamily="34" charset="-122"/>
              </a:rPr>
              <a:t>1</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小时</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500</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米范围内</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（非电子围栏内）</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超卸车时长：</a:t>
            </a:r>
            <a:r>
              <a:rPr lang="zh-CN" altLang="en-US" dirty="0">
                <a:latin typeface="微软雅黑" panose="020B0503020204020204" pitchFamily="34" charset="-122"/>
                <a:ea typeface="微软雅黑" panose="020B0503020204020204" pitchFamily="34" charset="-122"/>
              </a:rPr>
              <a:t>司机手动上上报卸车时间长的。</a:t>
            </a:r>
            <a:endParaRPr lang="en-US" altLang="zh-CN" dirty="0">
              <a:latin typeface="微软雅黑" panose="020B0503020204020204" pitchFamily="34" charset="-122"/>
              <a:ea typeface="微软雅黑" panose="020B0503020204020204" pitchFamily="34" charset="-122"/>
            </a:endParaRPr>
          </a:p>
          <a:p>
            <a:pPr marL="285750" indent="-285750" algn="l">
              <a:lnSpc>
                <a:spcPct val="150000"/>
              </a:lnSpc>
              <a:buClr>
                <a:srgbClr val="FF9900"/>
              </a:buClr>
              <a:buFont typeface="Wingdings" panose="05000000000000000000" pitchFamily="2" charset="2"/>
              <a:buChar char="n"/>
            </a:pPr>
            <a:r>
              <a:rPr lang="zh-CN" altLang="zh-CN" sz="1800" b="1" kern="100" dirty="0">
                <a:effectLst/>
                <a:latin typeface="微软雅黑" panose="020B0503020204020204" pitchFamily="34" charset="-122"/>
                <a:ea typeface="微软雅黑" panose="020B0503020204020204" pitchFamily="34" charset="-122"/>
                <a:cs typeface="Times New Roman" panose="02020603050405020304" pitchFamily="18" charset="0"/>
              </a:rPr>
              <a:t>货物交接</a:t>
            </a:r>
            <a:r>
              <a:rPr lang="zh-CN" altLang="en-US" sz="18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货物交接上报发生的问题。</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l">
              <a:lnSpc>
                <a:spcPct val="150000"/>
              </a:lnSpc>
              <a:buClr>
                <a:srgbClr val="FF9900"/>
              </a:buClr>
              <a:buFont typeface="Wingdings" panose="05000000000000000000" pitchFamily="2" charset="2"/>
              <a:buChar char="n"/>
            </a:pP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多装车：</a:t>
            </a:r>
            <a:r>
              <a:rPr lang="zh-CN" altLang="zh-CN" sz="1800" kern="100" dirty="0">
                <a:effectLst/>
                <a:latin typeface="微软雅黑" panose="020B0503020204020204" pitchFamily="34" charset="-122"/>
                <a:ea typeface="微软雅黑" panose="020B0503020204020204" pitchFamily="34" charset="-122"/>
              </a:rPr>
              <a:t>发生在装车完毕状态下，发生了退货申请单，造成单据的装车数量大于有效组单的数量，系统自动生成一个该类型的异常上报</a:t>
            </a:r>
            <a:r>
              <a:rPr lang="zh-CN" altLang="en-US" sz="1800" kern="100" dirty="0">
                <a:effectLst/>
                <a:latin typeface="微软雅黑" panose="020B0503020204020204" pitchFamily="34" charset="-122"/>
                <a:ea typeface="微软雅黑" panose="020B0503020204020204" pitchFamily="34" charset="-122"/>
              </a:rPr>
              <a:t>。</a:t>
            </a:r>
            <a:endParaRPr lang="en-US" altLang="zh-CN" sz="1800" kern="100" dirty="0">
              <a:effectLst/>
              <a:latin typeface="微软雅黑" panose="020B0503020204020204" pitchFamily="34" charset="-122"/>
              <a:ea typeface="微软雅黑" panose="020B0503020204020204" pitchFamily="34" charset="-122"/>
            </a:endParaRPr>
          </a:p>
          <a:p>
            <a:pPr marL="285750" indent="-285750" algn="l">
              <a:lnSpc>
                <a:spcPct val="150000"/>
              </a:lnSpc>
              <a:buClr>
                <a:srgbClr val="FF9900"/>
              </a:buClr>
              <a:buFont typeface="Wingdings" panose="05000000000000000000" pitchFamily="2" charset="2"/>
              <a:buChar char="n"/>
            </a:pPr>
            <a:r>
              <a:rPr lang="zh-CN" altLang="en-US" b="1" kern="100" dirty="0">
                <a:latin typeface="微软雅黑" panose="020B0503020204020204" pitchFamily="34" charset="-122"/>
                <a:ea typeface="微软雅黑" panose="020B0503020204020204" pitchFamily="34" charset="-122"/>
              </a:rPr>
              <a:t>车辆异常上报：</a:t>
            </a:r>
            <a:r>
              <a:rPr lang="zh-CN" altLang="en-US" kern="100" dirty="0">
                <a:latin typeface="微软雅黑" panose="020B0503020204020204" pitchFamily="34" charset="-122"/>
                <a:ea typeface="微软雅黑" panose="020B0503020204020204" pitchFamily="34" charset="-122"/>
              </a:rPr>
              <a:t>车辆上的问题。</a:t>
            </a:r>
            <a:endParaRPr lang="zh-CN" altLang="zh-CN" sz="1800" kern="100" dirty="0">
              <a:effectLst/>
              <a:latin typeface="微软雅黑" panose="020B0503020204020204" pitchFamily="34" charset="-122"/>
              <a:ea typeface="微软雅黑" panose="020B0503020204020204" pitchFamily="34" charset="-122"/>
            </a:endParaRPr>
          </a:p>
          <a:p>
            <a:pPr>
              <a:lnSpc>
                <a:spcPct val="150000"/>
              </a:lnSpc>
            </a:pP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58D8374A-11AB-43ED-A1D8-7E2D54961A27}"/>
              </a:ext>
            </a:extLst>
          </p:cNvPr>
          <p:cNvPicPr>
            <a:picLocks noChangeAspect="1"/>
          </p:cNvPicPr>
          <p:nvPr/>
        </p:nvPicPr>
        <p:blipFill>
          <a:blip r:embed="rId3"/>
          <a:stretch>
            <a:fillRect/>
          </a:stretch>
        </p:blipFill>
        <p:spPr>
          <a:xfrm>
            <a:off x="6768391" y="1125215"/>
            <a:ext cx="5261852" cy="52431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48784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551384" y="168777"/>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异常上报</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335360" y="2132856"/>
            <a:ext cx="4680520" cy="502939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异常上报：原因选择（司机上班可修改）</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拒收：</a:t>
            </a:r>
            <a:r>
              <a:rPr lang="zh-CN" altLang="en-US" dirty="0">
                <a:latin typeface="微软雅黑" panose="020B0503020204020204" pitchFamily="34" charset="-122"/>
                <a:ea typeface="微软雅黑" panose="020B0503020204020204" pitchFamily="34" charset="-122"/>
              </a:rPr>
              <a:t> 根据拒收原因、扣减、不扣减是指配送核算金额。退货加成费用是指、退货运费是否计算。举例：</a:t>
            </a:r>
            <a:r>
              <a:rPr lang="en-US" altLang="zh-CN" dirty="0">
                <a:latin typeface="微软雅黑" panose="020B0503020204020204" pitchFamily="34" charset="-122"/>
                <a:ea typeface="微软雅黑" panose="020B0503020204020204" pitchFamily="34" charset="-122"/>
              </a:rPr>
              <a:t>A</a:t>
            </a:r>
            <a:r>
              <a:rPr lang="zh-CN" altLang="en-US" dirty="0">
                <a:latin typeface="微软雅黑" panose="020B0503020204020204" pitchFamily="34" charset="-122"/>
                <a:ea typeface="微软雅黑" panose="020B0503020204020204" pitchFamily="34" charset="-122"/>
              </a:rPr>
              <a:t>车辆送货</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家拒收全部三家，其中一家拒收原因是送货超时，那么配送核算金额不扣减、退货加成不累加此家金额。</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sz="1800" b="1" kern="100" dirty="0">
                <a:effectLst/>
                <a:latin typeface="微软雅黑" panose="020B0503020204020204" pitchFamily="34" charset="-122"/>
                <a:ea typeface="微软雅黑" panose="020B0503020204020204" pitchFamily="34" charset="-122"/>
                <a:cs typeface="Times New Roman" panose="02020603050405020304" pitchFamily="18" charset="0"/>
              </a:rPr>
              <a:t>处理状态筛选：</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未处理、同意、驳回。</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Clr>
                <a:srgbClr val="FF9900"/>
              </a:buClr>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    驳回处理的司机</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APP</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需要重新签收</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B2062C6A-44D3-4046-9271-8757BB232921}"/>
              </a:ext>
            </a:extLst>
          </p:cNvPr>
          <p:cNvPicPr>
            <a:picLocks noChangeAspect="1"/>
          </p:cNvPicPr>
          <p:nvPr/>
        </p:nvPicPr>
        <p:blipFill>
          <a:blip r:embed="rId3"/>
          <a:stretch>
            <a:fillRect/>
          </a:stretch>
        </p:blipFill>
        <p:spPr>
          <a:xfrm>
            <a:off x="5159896" y="1148754"/>
            <a:ext cx="6376866" cy="5026923"/>
          </a:xfrm>
          <a:prstGeom prst="rect">
            <a:avLst/>
          </a:prstGeom>
        </p:spPr>
      </p:pic>
    </p:spTree>
    <p:extLst>
      <p:ext uri="{BB962C8B-B14F-4D97-AF65-F5344CB8AC3E}">
        <p14:creationId xmlns:p14="http://schemas.microsoft.com/office/powerpoint/2010/main" val="764785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异常运单管理</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281105" y="1567461"/>
            <a:ext cx="5760640" cy="461389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异常运单管理：异常原因：</a:t>
            </a:r>
            <a:r>
              <a:rPr lang="zh-CN" altLang="en-US" dirty="0">
                <a:latin typeface="微软雅黑" panose="020B0503020204020204" pitchFamily="34" charset="-122"/>
                <a:ea typeface="微软雅黑" panose="020B0503020204020204" pitchFamily="34" charset="-122"/>
              </a:rPr>
              <a:t>以下五种原因。</a:t>
            </a:r>
            <a:endParaRPr lang="en-US" altLang="zh-CN" b="1" dirty="0">
              <a:latin typeface="微软雅黑" panose="020B0503020204020204" pitchFamily="34" charset="-122"/>
              <a:ea typeface="微软雅黑" panose="020B0503020204020204" pitchFamily="34" charset="-122"/>
            </a:endParaRPr>
          </a:p>
          <a:p>
            <a:pPr marL="285750" indent="-285750" algn="just">
              <a:lnSpc>
                <a:spcPct val="150000"/>
              </a:lnSpc>
              <a:buClr>
                <a:srgbClr val="FF99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超最大容载率：</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单据的总重量或者总体积超过车型中的最大载重量或载体积</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适用单据：销售订单、接货单、退货单</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适用送货方式：鑫方盛物流、快运、专车包车</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buClr>
                <a:srgbClr val="FF99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超</a:t>
            </a:r>
            <a:r>
              <a:rPr lang="en-US" altLang="zh-CN" b="1" dirty="0">
                <a:latin typeface="微软雅黑" panose="020B0503020204020204" pitchFamily="34" charset="-122"/>
                <a:ea typeface="微软雅黑" panose="020B0503020204020204" pitchFamily="34" charset="-122"/>
              </a:rPr>
              <a:t>70%</a:t>
            </a:r>
            <a:r>
              <a:rPr lang="zh-CN" altLang="en-US" b="1" dirty="0">
                <a:latin typeface="微软雅黑" panose="020B0503020204020204" pitchFamily="34" charset="-122"/>
                <a:ea typeface="微软雅黑" panose="020B0503020204020204" pitchFamily="34" charset="-122"/>
              </a:rPr>
              <a:t>无货：</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单据中缺货商品（不含已组织货源的商品）的金额占比超过</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70%</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适用单据：销售订单</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适用送货方式：鑫方盛物流、快运、专车包车、快递</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a:t>
            </a:r>
            <a:endParaRPr lang="zh-CN" altLang="en-US"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C918E927-453D-406A-9FAF-5C6ED54D28E5}"/>
              </a:ext>
            </a:extLst>
          </p:cNvPr>
          <p:cNvPicPr>
            <a:picLocks noChangeAspect="1"/>
          </p:cNvPicPr>
          <p:nvPr/>
        </p:nvPicPr>
        <p:blipFill>
          <a:blip r:embed="rId3"/>
          <a:stretch>
            <a:fillRect/>
          </a:stretch>
        </p:blipFill>
        <p:spPr>
          <a:xfrm>
            <a:off x="6078247" y="1317800"/>
            <a:ext cx="5832648" cy="48635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26308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异常运单管理</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263352" y="1116332"/>
            <a:ext cx="5688632" cy="544488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异常运单管理</a:t>
            </a:r>
            <a:r>
              <a:rPr lang="en-US" altLang="zh-CN" b="1" dirty="0">
                <a:latin typeface="微软雅黑" panose="020B0503020204020204" pitchFamily="34" charset="-122"/>
                <a:ea typeface="微软雅黑" panose="020B0503020204020204" pitchFamily="34" charset="-122"/>
              </a:rPr>
              <a:t>;</a:t>
            </a:r>
          </a:p>
          <a:p>
            <a:pPr marL="285750" indent="-285750" algn="just">
              <a:lnSpc>
                <a:spcPct val="150000"/>
              </a:lnSpc>
              <a:buClr>
                <a:srgbClr val="FF99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无效地址：</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没有经纬度</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适用单据：销售订单、接货单、退货单</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适用送货方式：鑫方盛物流、快运、专车包车、</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快递</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buClr>
                <a:srgbClr val="FF99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超最迟送达时间：</a:t>
            </a:r>
            <a:r>
              <a:rPr lang="zh-CN" altLang="zh-CN" sz="1800" kern="100" dirty="0">
                <a:solidFill>
                  <a:srgbClr val="F9680D"/>
                </a:solidFill>
                <a:effectLst/>
                <a:latin typeface="微软雅黑" panose="020B0503020204020204" pitchFamily="34" charset="-122"/>
                <a:ea typeface="微软雅黑" panose="020B0503020204020204" pitchFamily="34" charset="-122"/>
                <a:cs typeface="Times New Roman" panose="02020603050405020304" pitchFamily="18" charset="0"/>
              </a:rPr>
              <a:t>送取时间</a:t>
            </a:r>
            <a:r>
              <a:rPr lang="en-US" altLang="zh-CN" sz="1800" kern="100" dirty="0">
                <a:solidFill>
                  <a:srgbClr val="F9680D"/>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800" kern="100" dirty="0">
                <a:solidFill>
                  <a:srgbClr val="F9680D"/>
                </a:solidFill>
                <a:effectLst/>
                <a:latin typeface="微软雅黑" panose="020B0503020204020204" pitchFamily="34" charset="-122"/>
                <a:ea typeface="微软雅黑" panose="020B0503020204020204" pitchFamily="34" charset="-122"/>
                <a:cs typeface="Times New Roman" panose="02020603050405020304" pitchFamily="18" charset="0"/>
              </a:rPr>
              <a:t>当前时间</a:t>
            </a:r>
            <a:r>
              <a:rPr lang="zh-CN" altLang="en-US" sz="1800" kern="100" dirty="0">
                <a:solidFill>
                  <a:srgbClr val="F9680D"/>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kern="100" dirty="0">
                <a:solidFill>
                  <a:srgbClr val="F9680D"/>
                </a:solidFill>
                <a:effectLst/>
                <a:latin typeface="微软雅黑" panose="020B0503020204020204" pitchFamily="34" charset="-122"/>
                <a:ea typeface="微软雅黑" panose="020B0503020204020204" pitchFamily="34" charset="-122"/>
                <a:cs typeface="Times New Roman" panose="02020603050405020304" pitchFamily="18" charset="0"/>
              </a:rPr>
              <a:t>4</a:t>
            </a:r>
            <a:r>
              <a:rPr lang="zh-CN" altLang="zh-CN" sz="1800" kern="100" dirty="0">
                <a:solidFill>
                  <a:srgbClr val="F9680D"/>
                </a:solidFill>
                <a:effectLst/>
                <a:latin typeface="微软雅黑" panose="020B0503020204020204" pitchFamily="34" charset="-122"/>
                <a:ea typeface="微软雅黑" panose="020B0503020204020204" pitchFamily="34" charset="-122"/>
                <a:cs typeface="Times New Roman" panose="02020603050405020304" pitchFamily="18" charset="0"/>
              </a:rPr>
              <a:t>小时</a:t>
            </a:r>
          </a:p>
          <a:p>
            <a:pPr algn="just">
              <a:lnSpc>
                <a:spcPct val="150000"/>
              </a:lnSpc>
              <a:buClr>
                <a:srgbClr val="FF9900"/>
              </a:buClr>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适用单据：销售订单</a:t>
            </a:r>
            <a:r>
              <a:rPr lang="zh-CN" altLang="zh-CN" sz="1800" kern="100" dirty="0">
                <a:solidFill>
                  <a:srgbClr val="F9680D"/>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接货单、退货单</a:t>
            </a:r>
          </a:p>
          <a:p>
            <a:pPr>
              <a:lnSpc>
                <a:spcPct val="150000"/>
              </a:lnSpc>
              <a:buClr>
                <a:srgbClr val="FF9900"/>
              </a:buClr>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适用送货方式：鑫方盛物流</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latin typeface="微软雅黑" panose="020B0503020204020204" pitchFamily="34" charset="-122"/>
              <a:ea typeface="微软雅黑" panose="020B0503020204020204" pitchFamily="34" charset="-122"/>
            </a:endParaRPr>
          </a:p>
          <a:p>
            <a:pPr marL="285750" indent="-285750" algn="just">
              <a:lnSpc>
                <a:spcPct val="150000"/>
              </a:lnSpc>
              <a:buClr>
                <a:srgbClr val="FF99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更改时间</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地址：</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上游变更了时间或地址</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适用单据：销售订单</a:t>
            </a:r>
          </a:p>
          <a:p>
            <a:pPr>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适用送货方式：鑫方盛、快运、专车包车、快递</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a:t>
            </a:r>
            <a:endParaRPr lang="zh-CN" altLang="en-US"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C918E927-453D-406A-9FAF-5C6ED54D28E5}"/>
              </a:ext>
            </a:extLst>
          </p:cNvPr>
          <p:cNvPicPr>
            <a:picLocks noChangeAspect="1"/>
          </p:cNvPicPr>
          <p:nvPr/>
        </p:nvPicPr>
        <p:blipFill>
          <a:blip r:embed="rId3"/>
          <a:stretch>
            <a:fillRect/>
          </a:stretch>
        </p:blipFill>
        <p:spPr>
          <a:xfrm>
            <a:off x="5735960" y="1133847"/>
            <a:ext cx="6048672" cy="5071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4674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551384" y="168777"/>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异常派车单</a:t>
            </a:r>
            <a:endParaRPr lang="en-US" altLang="zh-CN" sz="2000" b="1" dirty="0">
              <a:solidFill>
                <a:schemeClr val="bg1"/>
              </a:solidFill>
              <a:latin typeface="微软雅黑" panose="020B0503020204020204" pitchFamily="34" charset="-122"/>
              <a:ea typeface="微软雅黑" panose="020B0503020204020204"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226847" y="1166863"/>
            <a:ext cx="5544616" cy="502939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异常派车单：</a:t>
            </a:r>
            <a:endParaRPr lang="en-US" altLang="zh-CN" b="1" dirty="0">
              <a:latin typeface="微软雅黑" panose="020B0503020204020204" pitchFamily="34" charset="-122"/>
              <a:ea typeface="微软雅黑" panose="020B0503020204020204" pitchFamily="34" charset="-122"/>
            </a:endParaRPr>
          </a:p>
          <a:p>
            <a:pPr marL="342900" indent="-34290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低于限定装载率：</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重量装载率小于</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80%</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或体积装载率小于</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60%</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派车单中单据及商品发生变化时低于此值才进入异常派车单、正常组单派车的低于装载率的不进入。</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派车单适用送货方式：鑫方盛物流、专车包车、</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p>
          <a:p>
            <a:pPr>
              <a:lnSpc>
                <a:spcPct val="150000"/>
              </a:lnSpc>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快运</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a:p>
            <a:pPr marL="285750" indent="-285750" algn="just">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存在加货未组的：</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对于待派车状态下，加货未组</a:t>
            </a:r>
          </a:p>
          <a:p>
            <a:pPr algn="just">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适用单据：销售订单</a:t>
            </a:r>
          </a:p>
          <a:p>
            <a:pPr>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派车单适用送货方式：鑫方盛物流、专车包车、</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p>
          <a:p>
            <a:pPr>
              <a:lnSpc>
                <a:spcPct val="150000"/>
              </a:lnSpc>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快运</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a:t>
            </a:r>
            <a:endParaRPr lang="zh-CN" altLang="en-US"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77EA73B8-D80F-4845-A547-134FE6559DB9}"/>
              </a:ext>
            </a:extLst>
          </p:cNvPr>
          <p:cNvPicPr>
            <a:picLocks noChangeAspect="1"/>
          </p:cNvPicPr>
          <p:nvPr/>
        </p:nvPicPr>
        <p:blipFill>
          <a:blip r:embed="rId3"/>
          <a:stretch>
            <a:fillRect/>
          </a:stretch>
        </p:blipFill>
        <p:spPr>
          <a:xfrm>
            <a:off x="5735960" y="1251836"/>
            <a:ext cx="6028041" cy="4793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2760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551384" y="168777"/>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异常派车单</a:t>
            </a:r>
            <a:endParaRPr lang="en-US" altLang="zh-CN" sz="2000" b="1" dirty="0">
              <a:solidFill>
                <a:schemeClr val="bg1"/>
              </a:solidFill>
              <a:latin typeface="微软雅黑" panose="020B0503020204020204" pitchFamily="34" charset="-122"/>
              <a:ea typeface="微软雅黑" panose="020B0503020204020204"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551384" y="1210552"/>
            <a:ext cx="5112568" cy="544488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b="1" dirty="0">
                <a:latin typeface="微软雅黑" panose="020B0503020204020204" pitchFamily="34" charset="-122"/>
                <a:ea typeface="微软雅黑" panose="020B0503020204020204" pitchFamily="34" charset="-122"/>
              </a:rPr>
              <a:t>异常派车单：</a:t>
            </a:r>
            <a:endParaRPr lang="en-US" altLang="zh-CN" b="1" dirty="0">
              <a:latin typeface="微软雅黑" panose="020B0503020204020204" pitchFamily="34" charset="-122"/>
              <a:ea typeface="微软雅黑" panose="020B0503020204020204" pitchFamily="34" charset="-122"/>
            </a:endParaRPr>
          </a:p>
          <a:p>
            <a:pPr marL="285750" indent="-285750" algn="just">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本次送货拉上次退货未组：</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对于已组单且未回司前的</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派车单</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适用送货方式：鑫方盛物流</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a:p>
            <a:pPr marL="285750" indent="-285750" algn="just">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取消运单：</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派车单有取消的运单进入，在未回司前</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适用送货方式：鑫方盛物流、专车包车、</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p>
          <a:p>
            <a:pPr>
              <a:lnSpc>
                <a:spcPct val="150000"/>
              </a:lnSpc>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快运</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Clr>
                <a:srgbClr val="F9680D"/>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进入异常派车单同时正常派车单可以正常搜索但是不可修改任何内容只有在异常派车单中确认转正常后才能操作（异常单据会在派车单界面运单列表颜色标记出来）。</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a:t>
            </a:r>
            <a:endParaRPr lang="zh-CN" altLang="en-US"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77EA73B8-D80F-4845-A547-134FE6559DB9}"/>
              </a:ext>
            </a:extLst>
          </p:cNvPr>
          <p:cNvPicPr>
            <a:picLocks noChangeAspect="1"/>
          </p:cNvPicPr>
          <p:nvPr/>
        </p:nvPicPr>
        <p:blipFill>
          <a:blip r:embed="rId3"/>
          <a:stretch>
            <a:fillRect/>
          </a:stretch>
        </p:blipFill>
        <p:spPr>
          <a:xfrm>
            <a:off x="5992466" y="1387198"/>
            <a:ext cx="5591943" cy="4793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186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38277"/>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异常处理注意事项</a:t>
            </a:r>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15520C4B-0C41-4F16-A98D-8A96AD8D6BDA}"/>
              </a:ext>
            </a:extLst>
          </p:cNvPr>
          <p:cNvSpPr txBox="1"/>
          <p:nvPr/>
        </p:nvSpPr>
        <p:spPr>
          <a:xfrm>
            <a:off x="1775520" y="2420236"/>
            <a:ext cx="8208912" cy="2536400"/>
          </a:xfrm>
          <a:prstGeom prst="rect">
            <a:avLst/>
          </a:prstGeom>
          <a:noFill/>
        </p:spPr>
        <p:txBody>
          <a:bodyPr wrap="square" rtlCol="0">
            <a:spAutoFit/>
          </a:bodyPr>
          <a:lstStyle/>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异常运单：在组单前必须把异常运单清理完毕后才可操作（如不清理异常运单地图不展示</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单据中可搜索到但是无法操作）</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异常派车单：在派车时必须将异常派车单清理完毕（确认转正常）如不清理该异常派车单无法操作。</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异常上报：时时关注处理问题，对于拒收的自动生成二次运输单据（可撤销，二次运输单据不可再次拒收）。</a:t>
            </a:r>
          </a:p>
        </p:txBody>
      </p:sp>
      <p:sp>
        <p:nvSpPr>
          <p:cNvPr id="3" name="文本框 2">
            <a:extLst>
              <a:ext uri="{FF2B5EF4-FFF2-40B4-BE49-F238E27FC236}">
                <a16:creationId xmlns:a16="http://schemas.microsoft.com/office/drawing/2014/main" id="{14D5FC4D-9912-4C0C-A0E7-4926B90F9958}"/>
              </a:ext>
            </a:extLst>
          </p:cNvPr>
          <p:cNvSpPr txBox="1"/>
          <p:nvPr/>
        </p:nvSpPr>
        <p:spPr>
          <a:xfrm>
            <a:off x="623392" y="1546209"/>
            <a:ext cx="3384376"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异常单据操作解读</a:t>
            </a:r>
            <a:r>
              <a:rPr lang="zh-CN" altLang="en-US"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3107277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订单接入规则</a:t>
            </a:r>
            <a:endParaRPr lang="zh-CN" altLang="en-US" sz="2400" dirty="0">
              <a:latin typeface="Microsoft YaHei Light" panose="020B0502040204020203" pitchFamily="34" charset="-122"/>
              <a:ea typeface="Microsoft YaHei Light" panose="020B0502040204020203" pitchFamily="34" charset="-122"/>
            </a:endParaRPr>
          </a:p>
        </p:txBody>
      </p:sp>
      <p:sp>
        <p:nvSpPr>
          <p:cNvPr id="15" name="文本框 14">
            <a:extLst>
              <a:ext uri="{FF2B5EF4-FFF2-40B4-BE49-F238E27FC236}">
                <a16:creationId xmlns:a16="http://schemas.microsoft.com/office/drawing/2014/main" id="{5078B83E-98F8-4D3D-A975-6B59CFBD335A}"/>
              </a:ext>
            </a:extLst>
          </p:cNvPr>
          <p:cNvSpPr txBox="1"/>
          <p:nvPr/>
        </p:nvSpPr>
        <p:spPr>
          <a:xfrm>
            <a:off x="551384" y="2564904"/>
            <a:ext cx="3384376" cy="1886222"/>
          </a:xfrm>
          <a:prstGeom prst="rect">
            <a:avLst/>
          </a:prstGeom>
          <a:noFill/>
        </p:spPr>
        <p:txBody>
          <a:bodyPr wrap="square" rtlCol="0">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销售订单对接：</a:t>
            </a:r>
            <a:endParaRPr lang="en-US" altLang="zh-CN" sz="2000" b="1" dirty="0">
              <a:latin typeface="微软雅黑" panose="020B0503020204020204" pitchFamily="34" charset="-122"/>
              <a:ea typeface="微软雅黑" panose="020B0503020204020204" pitchFamily="34" charset="-122"/>
            </a:endParaRPr>
          </a:p>
          <a:p>
            <a:pPr marL="342900" indent="-342900">
              <a:lnSpc>
                <a:spcPct val="150000"/>
              </a:lnSpc>
              <a:buClr>
                <a:srgbClr val="FF9900"/>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物流配送订单对接</a:t>
            </a:r>
            <a:r>
              <a:rPr lang="en-US" altLang="zh-CN" sz="2000" dirty="0">
                <a:latin typeface="微软雅黑" panose="020B0503020204020204" pitchFamily="34" charset="-122"/>
                <a:ea typeface="微软雅黑" panose="020B0503020204020204" pitchFamily="34" charset="-122"/>
              </a:rPr>
              <a:t>TMS</a:t>
            </a:r>
            <a:r>
              <a:rPr lang="zh-CN" altLang="en-US" sz="2000" dirty="0">
                <a:latin typeface="微软雅黑" panose="020B0503020204020204" pitchFamily="34" charset="-122"/>
                <a:ea typeface="微软雅黑" panose="020B0503020204020204" pitchFamily="34" charset="-122"/>
              </a:rPr>
              <a:t>发货公司。</a:t>
            </a:r>
            <a:endParaRPr lang="en-US" altLang="zh-CN" sz="2000" dirty="0">
              <a:latin typeface="微软雅黑" panose="020B0503020204020204" pitchFamily="34" charset="-122"/>
              <a:ea typeface="微软雅黑" panose="020B0503020204020204" pitchFamily="34" charset="-122"/>
            </a:endParaRPr>
          </a:p>
          <a:p>
            <a:pPr marL="342900" indent="-342900">
              <a:lnSpc>
                <a:spcPct val="150000"/>
              </a:lnSpc>
              <a:buClr>
                <a:srgbClr val="FF9900"/>
              </a:buClr>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门店开票对接本单位</a:t>
            </a:r>
            <a:r>
              <a:rPr lang="en-US" altLang="zh-CN" sz="2000" dirty="0">
                <a:latin typeface="微软雅黑" panose="020B0503020204020204" pitchFamily="34" charset="-122"/>
                <a:ea typeface="微软雅黑" panose="020B0503020204020204" pitchFamily="34" charset="-122"/>
              </a:rPr>
              <a:t>TMS</a:t>
            </a:r>
            <a:r>
              <a:rPr lang="zh-CN" altLang="en-US" sz="2000" b="1" dirty="0">
                <a:latin typeface="微软雅黑" panose="020B0503020204020204" pitchFamily="34" charset="-122"/>
                <a:ea typeface="微软雅黑" panose="020B0503020204020204" pitchFamily="34" charset="-122"/>
              </a:rPr>
              <a:t>。</a:t>
            </a:r>
            <a:endParaRPr lang="zh-CN" altLang="en-US" dirty="0">
              <a:latin typeface="Microsoft YaHei Light" panose="020B0502040204020203" pitchFamily="34" charset="-122"/>
              <a:ea typeface="Microsoft YaHei Light" panose="020B0502040204020203" pitchFamily="34" charset="-122"/>
            </a:endParaRPr>
          </a:p>
        </p:txBody>
      </p:sp>
      <p:pic>
        <p:nvPicPr>
          <p:cNvPr id="4" name="图片 3">
            <a:extLst>
              <a:ext uri="{FF2B5EF4-FFF2-40B4-BE49-F238E27FC236}">
                <a16:creationId xmlns:a16="http://schemas.microsoft.com/office/drawing/2014/main" id="{210D4223-7D6D-4421-A234-1C68CC435E41}"/>
              </a:ext>
            </a:extLst>
          </p:cNvPr>
          <p:cNvPicPr>
            <a:picLocks noChangeAspect="1"/>
          </p:cNvPicPr>
          <p:nvPr/>
        </p:nvPicPr>
        <p:blipFill>
          <a:blip r:embed="rId3"/>
          <a:stretch>
            <a:fillRect/>
          </a:stretch>
        </p:blipFill>
        <p:spPr>
          <a:xfrm>
            <a:off x="4007768" y="1628800"/>
            <a:ext cx="7232154" cy="3857625"/>
          </a:xfrm>
          <a:prstGeom prst="rect">
            <a:avLst/>
          </a:prstGeom>
        </p:spPr>
      </p:pic>
    </p:spTree>
    <p:extLst>
      <p:ext uri="{BB962C8B-B14F-4D97-AF65-F5344CB8AC3E}">
        <p14:creationId xmlns:p14="http://schemas.microsoft.com/office/powerpoint/2010/main" val="373971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rgbClr val="FF6600"/>
                </a:solidFill>
              </a:rPr>
              <a:t>订单接入规则</a:t>
            </a:r>
            <a:endParaRPr lang="en-US" altLang="zh-CN" sz="2000" b="1" dirty="0">
              <a:solidFill>
                <a:srgbClr val="FF6600"/>
              </a:solidFill>
            </a:endParaRPr>
          </a:p>
          <a:p>
            <a:r>
              <a:rPr lang="zh-CN" altLang="en-US" sz="2000" b="1" dirty="0">
                <a:solidFill>
                  <a:srgbClr val="F9680D"/>
                </a:solidFill>
              </a:rPr>
              <a:t>订单下推规则</a:t>
            </a:r>
            <a:endParaRPr lang="en-US" altLang="zh-CN" sz="2000" b="1" dirty="0">
              <a:solidFill>
                <a:srgbClr val="F9680D"/>
              </a:solidFill>
            </a:endParaRPr>
          </a:p>
          <a:p>
            <a:r>
              <a:rPr lang="zh-CN" altLang="en-US" sz="2000" b="1" dirty="0">
                <a:solidFill>
                  <a:srgbClr val="FF6600"/>
                </a:solidFill>
              </a:rPr>
              <a:t>修改配送方式</a:t>
            </a:r>
            <a:endParaRPr lang="en-US" altLang="zh-CN" sz="2000" b="1" dirty="0">
              <a:solidFill>
                <a:srgbClr val="FF6600"/>
              </a:solidFill>
            </a:endParaRPr>
          </a:p>
          <a:p>
            <a:r>
              <a:rPr lang="zh-CN" altLang="en-US" sz="2000" b="1" dirty="0">
                <a:solidFill>
                  <a:srgbClr val="F9680D"/>
                </a:solidFill>
              </a:rPr>
              <a:t>超最大家数规则</a:t>
            </a:r>
            <a:endParaRPr lang="en-US" altLang="zh-CN" sz="2000" b="1" dirty="0">
              <a:solidFill>
                <a:srgbClr val="FF6600"/>
              </a:solidFill>
            </a:endParaRPr>
          </a:p>
          <a:p>
            <a:r>
              <a:rPr lang="zh-CN" altLang="en-US" sz="2000" b="1" dirty="0">
                <a:solidFill>
                  <a:srgbClr val="F9680D"/>
                </a:solidFill>
              </a:rPr>
              <a:t>商品体积计算规则</a:t>
            </a:r>
            <a:endParaRPr lang="en-US" altLang="zh-CN" sz="2000" b="1" dirty="0">
              <a:solidFill>
                <a:srgbClr val="F9680D"/>
              </a:solidFill>
            </a:endParaRPr>
          </a:p>
          <a:p>
            <a:r>
              <a:rPr lang="zh-CN" altLang="en-US" sz="2000" b="1" dirty="0">
                <a:solidFill>
                  <a:srgbClr val="FF6600"/>
                </a:solidFill>
              </a:rPr>
              <a:t>异常单据处理</a:t>
            </a:r>
            <a:endParaRPr lang="en-US" altLang="zh-CN" sz="2000" b="1" dirty="0">
              <a:solidFill>
                <a:schemeClr val="tx1"/>
              </a:solidFill>
            </a:endParaRPr>
          </a:p>
          <a:p>
            <a:r>
              <a:rPr lang="zh-CN" altLang="en-US" sz="2000" b="1" dirty="0">
                <a:solidFill>
                  <a:schemeClr val="tx1"/>
                </a:solidFill>
              </a:rPr>
              <a:t>鑫方盛运单管理功能介绍</a:t>
            </a:r>
            <a:endParaRPr lang="en-US" altLang="zh-CN" sz="2000" b="1" dirty="0">
              <a:solidFill>
                <a:schemeClr val="tx1"/>
              </a:solidFill>
            </a:endParaRPr>
          </a:p>
          <a:p>
            <a:r>
              <a:rPr lang="zh-CN" altLang="en-US" sz="2000" b="1" dirty="0">
                <a:solidFill>
                  <a:srgbClr val="F9680D"/>
                </a:solidFill>
              </a:rPr>
              <a:t>专车包车运单管理功能介绍</a:t>
            </a:r>
            <a:endParaRPr lang="en-US" altLang="zh-CN" sz="2000" b="1" dirty="0">
              <a:solidFill>
                <a:srgbClr val="F9680D"/>
              </a:solidFill>
            </a:endParaRPr>
          </a:p>
          <a:p>
            <a:r>
              <a:rPr lang="zh-CN" altLang="en-US" sz="2000" b="1" dirty="0">
                <a:solidFill>
                  <a:srgbClr val="FF6600"/>
                </a:solidFill>
              </a:rPr>
              <a:t>快递</a:t>
            </a:r>
            <a:r>
              <a:rPr lang="en-US" altLang="zh-CN" sz="2000" b="1" dirty="0">
                <a:solidFill>
                  <a:srgbClr val="FF6600"/>
                </a:solidFill>
              </a:rPr>
              <a:t>/</a:t>
            </a:r>
            <a:r>
              <a:rPr lang="zh-CN" altLang="en-US" sz="2000" b="1" dirty="0">
                <a:solidFill>
                  <a:srgbClr val="FF6600"/>
                </a:solidFill>
              </a:rPr>
              <a:t>快运运单管理功能介绍</a:t>
            </a:r>
            <a:endParaRPr lang="en-US" altLang="zh-CN" sz="2000" b="1" dirty="0">
              <a:solidFill>
                <a:srgbClr val="FF6600"/>
              </a:solidFill>
            </a:endParaRPr>
          </a:p>
          <a:p>
            <a:r>
              <a:rPr lang="zh-CN" altLang="en-US" sz="2000" b="1" dirty="0">
                <a:solidFill>
                  <a:srgbClr val="F9680D"/>
                </a:solidFill>
              </a:rPr>
              <a:t>地图组单</a:t>
            </a:r>
            <a:endParaRPr lang="en-US" altLang="zh-CN" sz="2000" b="1" dirty="0">
              <a:solidFill>
                <a:srgbClr val="F9680D"/>
              </a:solidFill>
            </a:endParaRPr>
          </a:p>
          <a:p>
            <a:r>
              <a:rPr lang="zh-CN" altLang="en-US" sz="2000" b="1" dirty="0">
                <a:solidFill>
                  <a:srgbClr val="FF6600"/>
                </a:solidFill>
                <a:latin typeface="微软雅黑" panose="020B0503020204020204" pitchFamily="34" charset="-122"/>
                <a:ea typeface="微软雅黑" panose="020B0503020204020204" pitchFamily="34" charset="-122"/>
              </a:rPr>
              <a:t>派车单界面功能介绍</a:t>
            </a:r>
            <a:endParaRPr lang="en-US" altLang="zh-CN" sz="2000" b="1" dirty="0">
              <a:solidFill>
                <a:srgbClr val="FF6600"/>
              </a:solidFill>
            </a:endParaRPr>
          </a:p>
          <a:p>
            <a:r>
              <a:rPr lang="zh-CN" altLang="en-US" sz="2000" b="1" dirty="0">
                <a:solidFill>
                  <a:srgbClr val="F9680D"/>
                </a:solidFill>
              </a:rPr>
              <a:t>轨迹管理</a:t>
            </a:r>
            <a:endParaRPr lang="en-US" altLang="zh-CN" sz="2000" b="1" dirty="0">
              <a:solidFill>
                <a:srgbClr val="F9680D"/>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3043988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492546" y="1844824"/>
            <a:ext cx="5603454" cy="3367397"/>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鑫方盛运单管理功能介绍：</a:t>
            </a:r>
            <a:r>
              <a:rPr lang="zh-CN" altLang="en-US" dirty="0">
                <a:latin typeface="微软雅黑" panose="020B0503020204020204" pitchFamily="34" charset="-122"/>
                <a:ea typeface="微软雅黑" panose="020B0503020204020204" pitchFamily="34" charset="-122"/>
              </a:rPr>
              <a:t>鑫方盛运单管理分四种单据类型：销售订单、转货订单、接货单、退货申请（不含通知退）。</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查找单据需到对应的模块查询，可通过待组单模块直接组单派车。</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所有异常单据可筛选出来操作时系统会提示需要转正常后才能操作。</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49D187B3-2F31-4209-9DA8-ED24BED17F87}"/>
              </a:ext>
            </a:extLst>
          </p:cNvPr>
          <p:cNvPicPr>
            <a:picLocks noChangeAspect="1"/>
          </p:cNvPicPr>
          <p:nvPr/>
        </p:nvPicPr>
        <p:blipFill>
          <a:blip r:embed="rId3"/>
          <a:stretch>
            <a:fillRect/>
          </a:stretch>
        </p:blipFill>
        <p:spPr>
          <a:xfrm>
            <a:off x="6096000" y="1525003"/>
            <a:ext cx="5519936" cy="47105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8154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400450" y="1050444"/>
            <a:ext cx="6487638" cy="5444888"/>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销售订单各状态解读：</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全部：</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筛选任何状态下的销售单据。</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待组单：</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推到</a:t>
            </a:r>
            <a:r>
              <a:rPr lang="en-US" altLang="zh-CN" sz="1800" kern="100" dirty="0">
                <a:effectLst/>
                <a:latin typeface="微软雅黑" panose="020B0503020204020204" pitchFamily="34" charset="-122"/>
                <a:ea typeface="微软雅黑" panose="020B0503020204020204" pitchFamily="34" charset="-122"/>
              </a:rPr>
              <a:t>TMS</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后，为待组单状态</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TMS</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需要组单派车的单据。</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b="1" dirty="0">
                <a:latin typeface="微软雅黑" panose="020B0503020204020204" pitchFamily="34" charset="-122"/>
                <a:ea typeface="微软雅黑" panose="020B0503020204020204" pitchFamily="34" charset="-122"/>
              </a:rPr>
              <a:t>待派车：</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制作派车单，但未进行派车操作</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（保存）。</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b="1" dirty="0">
                <a:latin typeface="微软雅黑" panose="020B0503020204020204" pitchFamily="34" charset="-122"/>
                <a:ea typeface="微软雅黑" panose="020B0503020204020204" pitchFamily="34" charset="-122"/>
              </a:rPr>
              <a:t>已派车：</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rPr>
              <a:t>派车单，成功进行了派车动作</a:t>
            </a:r>
            <a:r>
              <a:rPr lang="zh-CN" altLang="en-US" sz="1800" kern="100" dirty="0">
                <a:effectLst/>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装车中：</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en-US" altLang="zh-CN" dirty="0">
                <a:latin typeface="微软雅黑" panose="020B0503020204020204" pitchFamily="34" charset="-122"/>
                <a:ea typeface="微软雅黑" panose="020B0503020204020204" pitchFamily="34" charset="-122"/>
              </a:rPr>
              <a:t>PDA</a:t>
            </a:r>
            <a:r>
              <a:rPr lang="zh-CN" altLang="en-US" dirty="0">
                <a:latin typeface="微软雅黑" panose="020B0503020204020204" pitchFamily="34" charset="-122"/>
                <a:ea typeface="微软雅黑" panose="020B0503020204020204" pitchFamily="34" charset="-122"/>
              </a:rPr>
              <a:t>扫码枪扫码派车单开始装车单据状态变为装车中。</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装车完毕：</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以司机手动触发装车完毕或调度人员触发</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2E3B27A0-174A-4331-8AE9-68F7B9CAF9B1}"/>
              </a:ext>
            </a:extLst>
          </p:cNvPr>
          <p:cNvPicPr>
            <a:picLocks noChangeAspect="1"/>
          </p:cNvPicPr>
          <p:nvPr/>
        </p:nvPicPr>
        <p:blipFill>
          <a:blip r:embed="rId3"/>
          <a:stretch>
            <a:fillRect/>
          </a:stretch>
        </p:blipFill>
        <p:spPr>
          <a:xfrm>
            <a:off x="6960096" y="1988840"/>
            <a:ext cx="4676467" cy="34359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7113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1141311" y="1412776"/>
            <a:ext cx="8771113" cy="4613892"/>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配送中：</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车辆离开发货地，触发了电子围栏，视为配送中或调</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在派车中</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度手动触发</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a:p>
            <a:pPr algn="l">
              <a:lnSpc>
                <a:spcPct val="150000"/>
              </a:lnSpc>
            </a:pPr>
            <a:r>
              <a:rPr lang="zh-CN" altLang="en-US" b="1" dirty="0">
                <a:latin typeface="微软雅黑" panose="020B0503020204020204" pitchFamily="34" charset="-122"/>
                <a:ea typeface="微软雅黑" panose="020B0503020204020204" pitchFamily="34" charset="-122"/>
              </a:rPr>
              <a:t>已签收：</a:t>
            </a:r>
            <a:endParaRPr lang="en-US" altLang="zh-CN" b="1" dirty="0">
              <a:latin typeface="微软雅黑" panose="020B0503020204020204" pitchFamily="34" charset="-122"/>
              <a:ea typeface="微软雅黑" panose="020B0503020204020204" pitchFamily="34" charset="-122"/>
            </a:endParaRPr>
          </a:p>
          <a:p>
            <a:pPr marL="285750" indent="-285750" algn="l">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rPr>
              <a:t>司机</a:t>
            </a:r>
            <a:r>
              <a:rPr lang="en-US" altLang="zh-CN" sz="1800" kern="100" dirty="0">
                <a:effectLst/>
                <a:latin typeface="微软雅黑" panose="020B0503020204020204" pitchFamily="34" charset="-122"/>
                <a:ea typeface="微软雅黑" panose="020B0503020204020204" pitchFamily="34" charset="-122"/>
              </a:rPr>
              <a:t>APP</a:t>
            </a:r>
            <a:r>
              <a:rPr lang="zh-CN" altLang="zh-CN" sz="1800" kern="100" dirty="0">
                <a:effectLst/>
                <a:latin typeface="微软雅黑" panose="020B0503020204020204" pitchFamily="34" charset="-122"/>
                <a:ea typeface="微软雅黑" panose="020B0503020204020204" pitchFamily="34" charset="-122"/>
              </a:rPr>
              <a:t>或调度人员提交签收；</a:t>
            </a:r>
            <a:r>
              <a:rPr lang="en-US" altLang="zh-CN" sz="1800" kern="100" dirty="0">
                <a:effectLst/>
                <a:latin typeface="微软雅黑" panose="020B0503020204020204" pitchFamily="34" charset="-122"/>
                <a:ea typeface="微软雅黑" panose="020B0503020204020204" pitchFamily="34" charset="-122"/>
              </a:rPr>
              <a:t> </a:t>
            </a:r>
            <a:r>
              <a:rPr lang="zh-CN" altLang="zh-CN" sz="1800" kern="100" dirty="0">
                <a:effectLst/>
                <a:latin typeface="微软雅黑" panose="020B0503020204020204" pitchFamily="34" charset="-122"/>
                <a:ea typeface="微软雅黑" panose="020B0503020204020204" pitchFamily="34" charset="-122"/>
              </a:rPr>
              <a:t>部分拒收的，司机</a:t>
            </a:r>
            <a:r>
              <a:rPr lang="en-US" altLang="zh-CN" sz="1800" kern="100" dirty="0">
                <a:effectLst/>
                <a:latin typeface="微软雅黑" panose="020B0503020204020204" pitchFamily="34" charset="-122"/>
                <a:ea typeface="微软雅黑" panose="020B0503020204020204" pitchFamily="34" charset="-122"/>
              </a:rPr>
              <a:t>APP</a:t>
            </a:r>
            <a:r>
              <a:rPr lang="zh-CN" altLang="zh-CN" sz="1800" kern="100" dirty="0">
                <a:effectLst/>
                <a:latin typeface="微软雅黑" panose="020B0503020204020204" pitchFamily="34" charset="-122"/>
                <a:ea typeface="微软雅黑" panose="020B0503020204020204" pitchFamily="34" charset="-122"/>
              </a:rPr>
              <a:t>发起申请，调度人员</a:t>
            </a:r>
            <a:r>
              <a:rPr lang="en-US" altLang="zh-CN" kern="100" dirty="0">
                <a:latin typeface="微软雅黑" panose="020B0503020204020204" pitchFamily="34" charset="-122"/>
                <a:ea typeface="微软雅黑" panose="020B0503020204020204" pitchFamily="34" charset="-122"/>
              </a:rPr>
              <a:t> </a:t>
            </a:r>
            <a:r>
              <a:rPr lang="zh-CN" altLang="zh-CN" sz="1800" kern="100" dirty="0">
                <a:effectLst/>
                <a:latin typeface="微软雅黑" panose="020B0503020204020204" pitchFamily="34" charset="-122"/>
                <a:ea typeface="微软雅黑" panose="020B0503020204020204" pitchFamily="34" charset="-122"/>
              </a:rPr>
              <a:t>确认后，针对这个单据变为已签收</a:t>
            </a:r>
            <a:r>
              <a:rPr lang="zh-CN" altLang="en-US" kern="100" dirty="0">
                <a:latin typeface="微软雅黑" panose="020B0503020204020204" pitchFamily="34" charset="-122"/>
                <a:ea typeface="微软雅黑" panose="020B0503020204020204" pitchFamily="34" charset="-122"/>
              </a:rPr>
              <a:t>，如果驳回处理的司机需要再次点击签收按钮。</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已完成：</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kern="100" dirty="0">
                <a:latin typeface="微软雅黑" panose="020B0503020204020204" pitchFamily="34" charset="-122"/>
                <a:ea typeface="微软雅黑" panose="020B0503020204020204" pitchFamily="34" charset="-122"/>
              </a:rPr>
              <a:t>派车单收车后变为已完成。</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全部拒收：</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司机</a:t>
            </a:r>
            <a:r>
              <a:rPr lang="en-US" altLang="zh-CN" sz="1800" kern="100" dirty="0">
                <a:effectLst/>
                <a:latin typeface="微软雅黑" panose="020B0503020204020204" pitchFamily="34" charset="-122"/>
                <a:ea typeface="微软雅黑" panose="020B0503020204020204" pitchFamily="34" charset="-122"/>
              </a:rPr>
              <a:t>APP</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发起申请，调度人员确认全部拒收，针对这个单据变为全部拒收</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取消配送：</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出车前发生的有全退货有申请或者没有申请全部退货的单据。</a:t>
            </a:r>
          </a:p>
        </p:txBody>
      </p:sp>
    </p:spTree>
    <p:extLst>
      <p:ext uri="{BB962C8B-B14F-4D97-AF65-F5344CB8AC3E}">
        <p14:creationId xmlns:p14="http://schemas.microsoft.com/office/powerpoint/2010/main" val="88990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432049" y="1108656"/>
            <a:ext cx="4874183" cy="458908"/>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销售订单按键解读：</a:t>
            </a:r>
            <a:endParaRPr lang="en-US" altLang="zh-CN"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2DCD615F-5BA0-46A4-8653-56BE8EDD5545}"/>
              </a:ext>
            </a:extLst>
          </p:cNvPr>
          <p:cNvPicPr>
            <a:picLocks noChangeAspect="1"/>
          </p:cNvPicPr>
          <p:nvPr/>
        </p:nvPicPr>
        <p:blipFill>
          <a:blip r:embed="rId3"/>
          <a:stretch>
            <a:fillRect/>
          </a:stretch>
        </p:blipFill>
        <p:spPr>
          <a:xfrm>
            <a:off x="5628442" y="972791"/>
            <a:ext cx="6131509" cy="2653158"/>
          </a:xfrm>
          <a:prstGeom prst="rect">
            <a:avLst/>
          </a:prstGeom>
          <a:ln>
            <a:noFill/>
          </a:ln>
          <a:effectLst>
            <a:outerShdw blurRad="292100" dist="139700" dir="2700000" algn="tl" rotWithShape="0">
              <a:srgbClr val="333333">
                <a:alpha val="65000"/>
              </a:srgbClr>
            </a:outerShdw>
          </a:effectLst>
        </p:spPr>
      </p:pic>
      <p:sp>
        <p:nvSpPr>
          <p:cNvPr id="6" name="文本框 5">
            <a:extLst>
              <a:ext uri="{FF2B5EF4-FFF2-40B4-BE49-F238E27FC236}">
                <a16:creationId xmlns:a16="http://schemas.microsoft.com/office/drawing/2014/main" id="{C8BCF7E5-3796-497A-86B0-D433D2CEBB7F}"/>
              </a:ext>
            </a:extLst>
          </p:cNvPr>
          <p:cNvSpPr txBox="1"/>
          <p:nvPr/>
        </p:nvSpPr>
        <p:spPr>
          <a:xfrm>
            <a:off x="447179" y="1578936"/>
            <a:ext cx="4874183" cy="5444888"/>
          </a:xfrm>
          <a:prstGeom prst="rect">
            <a:avLst/>
          </a:prstGeom>
          <a:noFill/>
        </p:spPr>
        <p:txBody>
          <a:bodyPr wrap="square" rtlCol="0">
            <a:spAutoFit/>
          </a:bodyPr>
          <a:lstStyle/>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运单号查询：</a:t>
            </a:r>
            <a:r>
              <a:rPr lang="zh-CN" altLang="en-US" dirty="0">
                <a:latin typeface="微软雅黑" panose="020B0503020204020204" pitchFamily="34" charset="-122"/>
                <a:ea typeface="微软雅黑" panose="020B0503020204020204" pitchFamily="34" charset="-122"/>
              </a:rPr>
              <a:t>可查询所有状态下的运单支持模糊查询。</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派车单号查询：</a:t>
            </a:r>
            <a:r>
              <a:rPr lang="zh-CN" altLang="en-US" dirty="0">
                <a:latin typeface="微软雅黑" panose="020B0503020204020204" pitchFamily="34" charset="-122"/>
                <a:ea typeface="微软雅黑" panose="020B0503020204020204" pitchFamily="34" charset="-122"/>
              </a:rPr>
              <a:t>可查询所有派车单中不同运单状态单据支持模糊查询。</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日期选择：</a:t>
            </a:r>
            <a:r>
              <a:rPr lang="zh-CN" altLang="en-US" dirty="0">
                <a:latin typeface="微软雅黑" panose="020B0503020204020204" pitchFamily="34" charset="-122"/>
                <a:ea typeface="微软雅黑" panose="020B0503020204020204" pitchFamily="34" charset="-122"/>
              </a:rPr>
              <a:t>日期可选可不选，选择时支持任意时间。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城市筛选：</a:t>
            </a:r>
            <a:r>
              <a:rPr lang="zh-CN" altLang="en-US" dirty="0">
                <a:latin typeface="微软雅黑" panose="020B0503020204020204" pitchFamily="34" charset="-122"/>
                <a:ea typeface="微软雅黑" panose="020B0503020204020204" pitchFamily="34" charset="-122"/>
              </a:rPr>
              <a:t>可根据当前城市及行政区域筛选订单。</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查询按钮：</a:t>
            </a:r>
            <a:r>
              <a:rPr lang="zh-CN" altLang="en-US" dirty="0">
                <a:latin typeface="微软雅黑" panose="020B0503020204020204" pitchFamily="34" charset="-122"/>
                <a:ea typeface="微软雅黑" panose="020B0503020204020204" pitchFamily="34" charset="-122"/>
              </a:rPr>
              <a:t>输入完单据及条件点击查询可展示单据。</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高级筛选：</a:t>
            </a:r>
            <a:r>
              <a:rPr lang="zh-CN" altLang="en-US" dirty="0">
                <a:latin typeface="微软雅黑" panose="020B0503020204020204" pitchFamily="34" charset="-122"/>
                <a:ea typeface="微软雅黑" panose="020B0503020204020204" pitchFamily="34" charset="-122"/>
              </a:rPr>
              <a:t>新建、保存、删除、界面设置筛选方案（根据账号名来保存）。</a:t>
            </a:r>
            <a:endParaRPr lang="en-US" altLang="zh-CN" dirty="0">
              <a:latin typeface="微软雅黑" panose="020B0503020204020204" pitchFamily="34" charset="-122"/>
              <a:ea typeface="微软雅黑" panose="020B0503020204020204" pitchFamily="34" charset="-122"/>
            </a:endParaRPr>
          </a:p>
          <a:p>
            <a:pPr>
              <a:lnSpc>
                <a:spcPct val="150000"/>
              </a:lnSpc>
            </a:pPr>
            <a:endParaRPr lang="zh-CN" altLang="en-US" b="1"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8959CB0B-009A-425D-9BF9-7260542C8EA8}"/>
              </a:ext>
            </a:extLst>
          </p:cNvPr>
          <p:cNvPicPr>
            <a:picLocks noChangeAspect="1"/>
          </p:cNvPicPr>
          <p:nvPr/>
        </p:nvPicPr>
        <p:blipFill>
          <a:blip r:embed="rId4"/>
          <a:stretch>
            <a:fillRect/>
          </a:stretch>
        </p:blipFill>
        <p:spPr>
          <a:xfrm>
            <a:off x="5628443" y="3754115"/>
            <a:ext cx="6116378" cy="2945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7238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9176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91863"/>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8" name="文本框 7">
            <a:extLst>
              <a:ext uri="{FF2B5EF4-FFF2-40B4-BE49-F238E27FC236}">
                <a16:creationId xmlns:a16="http://schemas.microsoft.com/office/drawing/2014/main" id="{2AD6132E-B90D-414D-8021-10A316D936E4}"/>
              </a:ext>
            </a:extLst>
          </p:cNvPr>
          <p:cNvSpPr txBox="1"/>
          <p:nvPr/>
        </p:nvSpPr>
        <p:spPr>
          <a:xfrm>
            <a:off x="551384" y="1266515"/>
            <a:ext cx="5832648" cy="5029390"/>
          </a:xfrm>
          <a:prstGeom prst="rect">
            <a:avLst/>
          </a:prstGeom>
          <a:noFill/>
        </p:spPr>
        <p:txBody>
          <a:bodyPr wrap="square">
            <a:spAutoFit/>
          </a:bodyPr>
          <a:lstStyle/>
          <a:p>
            <a:pPr>
              <a:lnSpc>
                <a:spcPct val="150000"/>
              </a:lnSpc>
            </a:pPr>
            <a:r>
              <a:rPr lang="zh-CN" altLang="en-US" b="1" dirty="0">
                <a:latin typeface="微软雅黑" panose="020B0503020204020204" pitchFamily="34" charset="-122"/>
                <a:ea typeface="微软雅黑" panose="020B0503020204020204" pitchFamily="34" charset="-122"/>
              </a:rPr>
              <a:t>紧急：</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当天发单当天送货及次日</a:t>
            </a: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点前送到订单。</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限行：</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根据各区域上报的作业画片区域定义是否限行（不是根据实际情况）。</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特殊：</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作业梳理的特殊商品三马车、石膏板这类商品。</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退货：</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业务单位有发起配送通知退货的单据</a:t>
            </a:r>
            <a:r>
              <a:rPr lang="zh-CN" altLang="en-US" b="1" dirty="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互斥：</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作业梳理的特殊商品卷板、无缝管这类订单维度互斥行为的。</a:t>
            </a:r>
            <a:endParaRPr lang="en-US" altLang="zh-CN"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C845786D-0284-453F-8A1B-2DA58269346C}"/>
              </a:ext>
            </a:extLst>
          </p:cNvPr>
          <p:cNvPicPr>
            <a:picLocks noChangeAspect="1"/>
          </p:cNvPicPr>
          <p:nvPr/>
        </p:nvPicPr>
        <p:blipFill>
          <a:blip r:embed="rId3"/>
          <a:stretch>
            <a:fillRect/>
          </a:stretch>
        </p:blipFill>
        <p:spPr>
          <a:xfrm>
            <a:off x="6397848" y="1484784"/>
            <a:ext cx="5375920" cy="4324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6279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8" name="文本框 7">
            <a:extLst>
              <a:ext uri="{FF2B5EF4-FFF2-40B4-BE49-F238E27FC236}">
                <a16:creationId xmlns:a16="http://schemas.microsoft.com/office/drawing/2014/main" id="{2AD6132E-B90D-414D-8021-10A316D936E4}"/>
              </a:ext>
            </a:extLst>
          </p:cNvPr>
          <p:cNvSpPr txBox="1"/>
          <p:nvPr/>
        </p:nvSpPr>
        <p:spPr>
          <a:xfrm>
            <a:off x="580955" y="1484784"/>
            <a:ext cx="5875085" cy="4613892"/>
          </a:xfrm>
          <a:prstGeom prst="rect">
            <a:avLst/>
          </a:prstGeom>
          <a:noFill/>
        </p:spPr>
        <p:txBody>
          <a:bodyPr wrap="square">
            <a:spAutoFit/>
          </a:bodyPr>
          <a:lstStyle/>
          <a:p>
            <a:pPr>
              <a:lnSpc>
                <a:spcPct val="150000"/>
              </a:lnSpc>
            </a:pPr>
            <a:r>
              <a:rPr lang="zh-CN" altLang="en-US" b="1" dirty="0">
                <a:latin typeface="微软雅黑" panose="020B0503020204020204" pitchFamily="34" charset="-122"/>
                <a:ea typeface="微软雅黑" panose="020B0503020204020204" pitchFamily="34" charset="-122"/>
              </a:rPr>
              <a:t>一单整车：</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根据选择车辆体积、重量、满足其中一个条件的订单全部筛选出来。</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全部线路：</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转货筛选订单按照线路查询的销售订单。</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差异可拆单：</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根据车辆装车完毕后，派车单中有单据未装车及部分未装完的会展示出来进行拆单。</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K</a:t>
            </a:r>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F</a:t>
            </a:r>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C</a:t>
            </a:r>
            <a:r>
              <a:rPr lang="zh-CN" altLang="en-US" b="1" dirty="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根据备货属性来筛选商品，</a:t>
            </a:r>
            <a:r>
              <a:rPr lang="en-US" altLang="zh-CN" dirty="0">
                <a:latin typeface="微软雅黑" panose="020B0503020204020204" pitchFamily="34" charset="-122"/>
                <a:ea typeface="微软雅黑" panose="020B0503020204020204" pitchFamily="34" charset="-122"/>
              </a:rPr>
              <a:t>K</a:t>
            </a:r>
            <a:r>
              <a:rPr lang="zh-CN" altLang="en-US" dirty="0">
                <a:latin typeface="微软雅黑" panose="020B0503020204020204" pitchFamily="34" charset="-122"/>
                <a:ea typeface="微软雅黑" panose="020B0503020204020204" pitchFamily="34" charset="-122"/>
              </a:rPr>
              <a:t>是库房备货、</a:t>
            </a:r>
            <a:r>
              <a:rPr lang="en-US" altLang="zh-CN" dirty="0">
                <a:latin typeface="微软雅黑" panose="020B0503020204020204" pitchFamily="34" charset="-122"/>
                <a:ea typeface="微软雅黑" panose="020B0503020204020204" pitchFamily="34" charset="-122"/>
              </a:rPr>
              <a:t>F</a:t>
            </a:r>
            <a:r>
              <a:rPr lang="zh-CN" altLang="en-US" dirty="0">
                <a:latin typeface="微软雅黑" panose="020B0503020204020204" pitchFamily="34" charset="-122"/>
                <a:ea typeface="微软雅黑" panose="020B0503020204020204" pitchFamily="34" charset="-122"/>
              </a:rPr>
              <a:t>分拣备货、</a:t>
            </a:r>
            <a:r>
              <a:rPr lang="en-US" altLang="zh-CN" dirty="0">
                <a:latin typeface="微软雅黑" panose="020B0503020204020204" pitchFamily="34" charset="-122"/>
                <a:ea typeface="微软雅黑" panose="020B0503020204020204" pitchFamily="34" charset="-122"/>
              </a:rPr>
              <a:t>C</a:t>
            </a:r>
            <a:r>
              <a:rPr lang="zh-CN" altLang="en-US" dirty="0">
                <a:latin typeface="微软雅黑" panose="020B0503020204020204" pitchFamily="34" charset="-122"/>
                <a:ea typeface="微软雅黑" panose="020B0503020204020204" pitchFamily="34" charset="-122"/>
              </a:rPr>
              <a:t>不备货仓位装车。</a:t>
            </a:r>
            <a:endParaRPr lang="en-US" altLang="zh-CN"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C845786D-0284-453F-8A1B-2DA58269346C}"/>
              </a:ext>
            </a:extLst>
          </p:cNvPr>
          <p:cNvPicPr>
            <a:picLocks noChangeAspect="1"/>
          </p:cNvPicPr>
          <p:nvPr/>
        </p:nvPicPr>
        <p:blipFill>
          <a:blip r:embed="rId3"/>
          <a:stretch>
            <a:fillRect/>
          </a:stretch>
        </p:blipFill>
        <p:spPr>
          <a:xfrm>
            <a:off x="6672064" y="1266515"/>
            <a:ext cx="5375920" cy="4324970"/>
          </a:xfrm>
          <a:prstGeom prst="rect">
            <a:avLst/>
          </a:prstGeom>
        </p:spPr>
      </p:pic>
    </p:spTree>
    <p:extLst>
      <p:ext uri="{BB962C8B-B14F-4D97-AF65-F5344CB8AC3E}">
        <p14:creationId xmlns:p14="http://schemas.microsoft.com/office/powerpoint/2010/main" val="4219107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335360" y="156758"/>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8" name="文本框 7">
            <a:extLst>
              <a:ext uri="{FF2B5EF4-FFF2-40B4-BE49-F238E27FC236}">
                <a16:creationId xmlns:a16="http://schemas.microsoft.com/office/drawing/2014/main" id="{2AD6132E-B90D-414D-8021-10A316D936E4}"/>
              </a:ext>
            </a:extLst>
          </p:cNvPr>
          <p:cNvSpPr txBox="1"/>
          <p:nvPr/>
        </p:nvSpPr>
        <p:spPr>
          <a:xfrm>
            <a:off x="599709" y="1551331"/>
            <a:ext cx="6048672" cy="4662815"/>
          </a:xfrm>
          <a:prstGeom prst="rect">
            <a:avLst/>
          </a:prstGeom>
          <a:noFill/>
        </p:spPr>
        <p:txBody>
          <a:bodyPr wrap="square">
            <a:spAutoFit/>
          </a:bodyPr>
          <a:lstStyle/>
          <a:p>
            <a:pPr algn="just">
              <a:lnSpc>
                <a:spcPct val="150000"/>
              </a:lnSpc>
            </a:pPr>
            <a:r>
              <a:rPr lang="zh-CN" altLang="en-US" b="1" dirty="0">
                <a:latin typeface="微软雅黑" panose="020B0503020204020204" pitchFamily="34" charset="-122"/>
                <a:ea typeface="微软雅黑" panose="020B0503020204020204" pitchFamily="34" charset="-122"/>
              </a:rPr>
              <a:t>调整拆单：</a:t>
            </a:r>
            <a:endParaRPr lang="en-US" altLang="zh-CN" b="1" dirty="0">
              <a:latin typeface="微软雅黑" panose="020B0503020204020204" pitchFamily="34" charset="-122"/>
              <a:ea typeface="微软雅黑" panose="020B0503020204020204" pitchFamily="34" charset="-122"/>
            </a:endParaRPr>
          </a:p>
          <a:p>
            <a:pPr marL="285750" indent="-285750" algn="just">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rPr>
              <a:t>当</a:t>
            </a:r>
            <a:r>
              <a:rPr lang="zh-CN" altLang="en-US" sz="1800" kern="100" dirty="0">
                <a:effectLst/>
                <a:latin typeface="微软雅黑" panose="020B0503020204020204" pitchFamily="34" charset="-122"/>
                <a:ea typeface="微软雅黑" panose="020B0503020204020204" pitchFamily="34" charset="-122"/>
              </a:rPr>
              <a:t>送货行为的单据在待组单</a:t>
            </a:r>
            <a:r>
              <a:rPr lang="en-US" altLang="zh-CN" sz="1800" kern="100" dirty="0">
                <a:effectLst/>
                <a:latin typeface="微软雅黑" panose="020B0503020204020204" pitchFamily="34" charset="-122"/>
                <a:ea typeface="微软雅黑" panose="020B0503020204020204" pitchFamily="34" charset="-122"/>
              </a:rPr>
              <a:t>---</a:t>
            </a:r>
            <a:r>
              <a:rPr lang="zh-CN" altLang="en-US" sz="1800" kern="100" dirty="0">
                <a:effectLst/>
                <a:latin typeface="微软雅黑" panose="020B0503020204020204" pitchFamily="34" charset="-122"/>
                <a:ea typeface="微软雅黑" panose="020B0503020204020204" pitchFamily="34" charset="-122"/>
              </a:rPr>
              <a:t>装车完毕前的状态可调整拆单。</a:t>
            </a:r>
            <a:endParaRPr lang="en-US" altLang="zh-CN" sz="1800" kern="100" dirty="0">
              <a:effectLst/>
              <a:latin typeface="微软雅黑" panose="020B0503020204020204" pitchFamily="34" charset="-122"/>
              <a:ea typeface="微软雅黑" panose="020B0503020204020204" pitchFamily="34" charset="-122"/>
            </a:endParaRPr>
          </a:p>
          <a:p>
            <a:pPr marL="285750" indent="-285750" algn="just">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当选择的单据是【接货类型的接货单】【退货单】且所属派车单为已签字</a:t>
            </a:r>
            <a:r>
              <a:rPr lang="en-US" altLang="zh-CN" sz="1800" kern="100" dirty="0">
                <a:effectLst/>
                <a:latin typeface="微软雅黑" panose="020B0503020204020204" pitchFamily="34" charset="-122"/>
                <a:ea typeface="微软雅黑" panose="020B0503020204020204" pitchFamily="34" charset="-122"/>
              </a:rPr>
              <a:t>/</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已收车时</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不可操作</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buClr>
                <a:srgbClr val="FF6600"/>
              </a:buClr>
              <a:buFont typeface="Wingdings" panose="05000000000000000000" pitchFamily="2" charset="2"/>
              <a:buChar char="n"/>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父单据不调整拆单，只能是子单据，可按照条目、数量、与父单据交互调整。</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buClr>
                <a:srgbClr val="FF6600"/>
              </a:buClr>
              <a:buFont typeface="Wingdings" panose="05000000000000000000" pitchFamily="2" charset="2"/>
              <a:buChar char="n"/>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对应子单据装车完毕后如未装车已拆的子单据中的数量会自动返回到父单据。</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endParaRPr lang="en-US" altLang="zh-CN" kern="100" dirty="0">
              <a:latin typeface="Times New Roman" panose="02020603050405020304" pitchFamily="18" charset="0"/>
              <a:cs typeface="Times New Roman" panose="02020603050405020304" pitchFamily="18" charset="0"/>
            </a:endParaRPr>
          </a:p>
          <a:p>
            <a:pPr algn="just"/>
            <a:endParaRPr lang="en-US" altLang="zh-CN" kern="100" dirty="0">
              <a:latin typeface="Times New Roman" panose="02020603050405020304" pitchFamily="18" charset="0"/>
              <a:cs typeface="Times New Roman" panose="02020603050405020304" pitchFamily="18" charset="0"/>
            </a:endParaRPr>
          </a:p>
          <a:p>
            <a:pPr algn="just"/>
            <a:endParaRPr lang="en-US" altLang="zh-CN"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D04C2FB8-8498-40A8-8E73-446283CF26DB}"/>
              </a:ext>
            </a:extLst>
          </p:cNvPr>
          <p:cNvPicPr>
            <a:picLocks noChangeAspect="1"/>
          </p:cNvPicPr>
          <p:nvPr/>
        </p:nvPicPr>
        <p:blipFill>
          <a:blip r:embed="rId3"/>
          <a:stretch>
            <a:fillRect/>
          </a:stretch>
        </p:blipFill>
        <p:spPr>
          <a:xfrm>
            <a:off x="6816080" y="1383672"/>
            <a:ext cx="4752528" cy="4090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3703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335360" y="156758"/>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8" name="文本框 7">
            <a:extLst>
              <a:ext uri="{FF2B5EF4-FFF2-40B4-BE49-F238E27FC236}">
                <a16:creationId xmlns:a16="http://schemas.microsoft.com/office/drawing/2014/main" id="{2AD6132E-B90D-414D-8021-10A316D936E4}"/>
              </a:ext>
            </a:extLst>
          </p:cNvPr>
          <p:cNvSpPr txBox="1"/>
          <p:nvPr/>
        </p:nvSpPr>
        <p:spPr>
          <a:xfrm>
            <a:off x="551384" y="1484784"/>
            <a:ext cx="6960096" cy="5078313"/>
          </a:xfrm>
          <a:prstGeom prst="rect">
            <a:avLst/>
          </a:prstGeom>
          <a:noFill/>
        </p:spPr>
        <p:txBody>
          <a:bodyPr wrap="square">
            <a:spAutoFit/>
          </a:bodyPr>
          <a:lstStyle/>
          <a:p>
            <a:pPr algn="just">
              <a:lnSpc>
                <a:spcPct val="150000"/>
              </a:lnSpc>
            </a:pP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快速组单：</a:t>
            </a:r>
            <a:endPar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buClr>
                <a:srgbClr val="FF6600"/>
              </a:buClr>
              <a:buFont typeface="Wingdings" panose="05000000000000000000" pitchFamily="2" charset="2"/>
              <a:buChar char="n"/>
            </a:pPr>
            <a:r>
              <a:rPr lang="zh-CN" altLang="en-US" sz="1800" kern="100" dirty="0">
                <a:effectLst/>
                <a:latin typeface="微软雅黑" panose="020B0503020204020204" pitchFamily="34" charset="-122"/>
                <a:ea typeface="微软雅黑" panose="020B0503020204020204" pitchFamily="34" charset="-122"/>
              </a:rPr>
              <a:t>勾选</a:t>
            </a:r>
            <a:r>
              <a:rPr lang="zh-CN" altLang="zh-CN" sz="1800" kern="100" dirty="0">
                <a:effectLst/>
                <a:latin typeface="微软雅黑" panose="020B0503020204020204" pitchFamily="34" charset="-122"/>
                <a:ea typeface="微软雅黑" panose="020B0503020204020204" pitchFamily="34" charset="-122"/>
              </a:rPr>
              <a:t>单据，点击该按钮，</a:t>
            </a:r>
            <a:r>
              <a:rPr lang="zh-CN" altLang="en-US" kern="100" dirty="0">
                <a:latin typeface="微软雅黑" panose="020B0503020204020204" pitchFamily="34" charset="-122"/>
                <a:ea typeface="微软雅黑" panose="020B0503020204020204" pitchFamily="34" charset="-122"/>
              </a:rPr>
              <a:t>带到派车单界面，对于加货、退货申请、连接代送单据关联任何一个单据对应单据级联到派车单界面（不可拆开）。</a:t>
            </a:r>
            <a:endParaRPr lang="en-US" altLang="zh-CN" kern="100" dirty="0">
              <a:latin typeface="微软雅黑" panose="020B0503020204020204" pitchFamily="34" charset="-122"/>
              <a:ea typeface="微软雅黑" panose="020B0503020204020204" pitchFamily="34" charset="-122"/>
            </a:endParaRPr>
          </a:p>
          <a:p>
            <a:pPr algn="just">
              <a:lnSpc>
                <a:spcPct val="150000"/>
              </a:lnSpc>
            </a:pPr>
            <a:r>
              <a:rPr lang="zh-CN" altLang="en-US" sz="1800" b="1" kern="100" dirty="0">
                <a:effectLst/>
                <a:latin typeface="微软雅黑" panose="020B0503020204020204" pitchFamily="34" charset="-122"/>
                <a:ea typeface="微软雅黑" panose="020B0503020204020204" pitchFamily="34" charset="-122"/>
              </a:rPr>
              <a:t>基点圈单：</a:t>
            </a:r>
            <a:endParaRPr lang="en-US" altLang="zh-CN" sz="1800" b="1" kern="100" dirty="0">
              <a:effectLst/>
              <a:latin typeface="微软雅黑" panose="020B0503020204020204" pitchFamily="34" charset="-122"/>
              <a:ea typeface="微软雅黑" panose="020B0503020204020204" pitchFamily="34" charset="-122"/>
            </a:endParaRPr>
          </a:p>
          <a:p>
            <a:pPr marL="285750" indent="-285750" algn="just">
              <a:lnSpc>
                <a:spcPct val="150000"/>
              </a:lnSpc>
              <a:buClr>
                <a:srgbClr val="FF6600"/>
              </a:buClr>
              <a:buFont typeface="Wingdings" panose="05000000000000000000" pitchFamily="2" charset="2"/>
              <a:buChar char="n"/>
            </a:pPr>
            <a:r>
              <a:rPr lang="zh-CN" altLang="en-US" sz="1800" kern="100" dirty="0">
                <a:effectLst/>
                <a:latin typeface="微软雅黑" panose="020B0503020204020204" pitchFamily="34" charset="-122"/>
                <a:ea typeface="微软雅黑" panose="020B0503020204020204" pitchFamily="34" charset="-122"/>
              </a:rPr>
              <a:t>点击该按钮可输入公里数筛选设定公里数范围内的销售订单</a:t>
            </a:r>
            <a:r>
              <a:rPr lang="zh-CN" altLang="en-US" kern="100" dirty="0">
                <a:latin typeface="微软雅黑" panose="020B0503020204020204" pitchFamily="34" charset="-122"/>
                <a:ea typeface="微软雅黑" panose="020B0503020204020204" pitchFamily="34" charset="-122"/>
              </a:rPr>
              <a:t>或者派车单。</a:t>
            </a:r>
            <a:endParaRPr lang="zh-CN" altLang="zh-CN" sz="1800" kern="100" dirty="0">
              <a:effectLst/>
              <a:latin typeface="微软雅黑" panose="020B0503020204020204" pitchFamily="34" charset="-122"/>
              <a:ea typeface="微软雅黑" panose="020B0503020204020204" pitchFamily="34" charset="-122"/>
            </a:endParaRPr>
          </a:p>
          <a:p>
            <a:pPr algn="just">
              <a:lnSpc>
                <a:spcPct val="150000"/>
              </a:lnSpc>
            </a:pP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撤销拆单：</a:t>
            </a:r>
            <a:endPar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ct val="150000"/>
              </a:lnSpc>
              <a:buClr>
                <a:srgbClr val="FF6600"/>
              </a:buClr>
              <a:buFont typeface="Wingdings" panose="05000000000000000000" pitchFamily="2" charset="2"/>
              <a:buChar char="n"/>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此按钮只针对子单据点击该按钮已经拆好的单据可撤销（拒收行为的不可撤销只能去异常上报中待组单状态下撤销）。</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endParaRPr lang="en-US" altLang="zh-CN" kern="100" dirty="0">
              <a:latin typeface="Times New Roman" panose="02020603050405020304" pitchFamily="18" charset="0"/>
              <a:cs typeface="Times New Roman" panose="02020603050405020304" pitchFamily="18" charset="0"/>
            </a:endParaRPr>
          </a:p>
          <a:p>
            <a:pPr algn="just"/>
            <a:endParaRPr lang="en-US" altLang="zh-CN" kern="100" dirty="0">
              <a:latin typeface="Times New Roman" panose="02020603050405020304" pitchFamily="18" charset="0"/>
              <a:cs typeface="Times New Roman" panose="02020603050405020304" pitchFamily="18" charset="0"/>
            </a:endParaRPr>
          </a:p>
          <a:p>
            <a:pPr algn="just"/>
            <a:endParaRPr lang="en-US" altLang="zh-CN"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D04C2FB8-8498-40A8-8E73-446283CF26DB}"/>
              </a:ext>
            </a:extLst>
          </p:cNvPr>
          <p:cNvPicPr>
            <a:picLocks noChangeAspect="1"/>
          </p:cNvPicPr>
          <p:nvPr/>
        </p:nvPicPr>
        <p:blipFill>
          <a:blip r:embed="rId3"/>
          <a:stretch>
            <a:fillRect/>
          </a:stretch>
        </p:blipFill>
        <p:spPr>
          <a:xfrm>
            <a:off x="7511480" y="1484784"/>
            <a:ext cx="4417168" cy="4090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7223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623392" y="1700808"/>
            <a:ext cx="4320480" cy="3782895"/>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去派车：</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是指已经组好的订单，勾选订单点击去派车该单据跳转到派车单界面。</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界面调整列表顺序按钮：</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列表内容可展示可拖动调整顺序</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根据账号名来保存。</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界面上全屏展示按钮：</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点击这拓展整个界面。</a:t>
            </a:r>
            <a:endParaRPr lang="en-US" altLang="zh-CN" dirty="0">
              <a:latin typeface="微软雅黑" panose="020B0503020204020204" pitchFamily="34" charset="-122"/>
              <a:ea typeface="微软雅黑" panose="020B0503020204020204" pitchFamily="34" charset="-122"/>
            </a:endParaRPr>
          </a:p>
          <a:p>
            <a:pPr>
              <a:lnSpc>
                <a:spcPct val="150000"/>
              </a:lnSpc>
            </a:pPr>
            <a:endParaRPr lang="zh-CN" altLang="en-US"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CB7536AD-B491-4155-A2A3-E3655D9A7C02}"/>
              </a:ext>
            </a:extLst>
          </p:cNvPr>
          <p:cNvPicPr>
            <a:picLocks noChangeAspect="1"/>
          </p:cNvPicPr>
          <p:nvPr/>
        </p:nvPicPr>
        <p:blipFill>
          <a:blip r:embed="rId3"/>
          <a:stretch>
            <a:fillRect/>
          </a:stretch>
        </p:blipFill>
        <p:spPr>
          <a:xfrm>
            <a:off x="4943872" y="905247"/>
            <a:ext cx="6899425" cy="2893145"/>
          </a:xfrm>
          <a:prstGeom prst="rect">
            <a:avLst/>
          </a:prstGeom>
        </p:spPr>
      </p:pic>
      <p:pic>
        <p:nvPicPr>
          <p:cNvPr id="7" name="图片 6">
            <a:extLst>
              <a:ext uri="{FF2B5EF4-FFF2-40B4-BE49-F238E27FC236}">
                <a16:creationId xmlns:a16="http://schemas.microsoft.com/office/drawing/2014/main" id="{5A2FECD6-B9E8-442F-989B-59D7C831A735}"/>
              </a:ext>
            </a:extLst>
          </p:cNvPr>
          <p:cNvPicPr>
            <a:picLocks noChangeAspect="1"/>
          </p:cNvPicPr>
          <p:nvPr/>
        </p:nvPicPr>
        <p:blipFill>
          <a:blip r:embed="rId4"/>
          <a:stretch>
            <a:fillRect/>
          </a:stretch>
        </p:blipFill>
        <p:spPr>
          <a:xfrm>
            <a:off x="4943872" y="3861048"/>
            <a:ext cx="6899425" cy="2893145"/>
          </a:xfrm>
          <a:prstGeom prst="rect">
            <a:avLst/>
          </a:prstGeom>
        </p:spPr>
      </p:pic>
    </p:spTree>
    <p:extLst>
      <p:ext uri="{BB962C8B-B14F-4D97-AF65-F5344CB8AC3E}">
        <p14:creationId xmlns:p14="http://schemas.microsoft.com/office/powerpoint/2010/main" val="2117453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订单接入规则</a:t>
            </a:r>
            <a:endParaRPr lang="zh-CN" altLang="en-US" sz="2400" dirty="0">
              <a:latin typeface="Microsoft YaHei Light" panose="020B0502040204020203" pitchFamily="34" charset="-122"/>
              <a:ea typeface="Microsoft YaHei Light" panose="020B0502040204020203" pitchFamily="34" charset="-122"/>
            </a:endParaRPr>
          </a:p>
        </p:txBody>
      </p:sp>
      <p:sp>
        <p:nvSpPr>
          <p:cNvPr id="15" name="文本框 14">
            <a:extLst>
              <a:ext uri="{FF2B5EF4-FFF2-40B4-BE49-F238E27FC236}">
                <a16:creationId xmlns:a16="http://schemas.microsoft.com/office/drawing/2014/main" id="{5078B83E-98F8-4D3D-A975-6B59CFBD335A}"/>
              </a:ext>
            </a:extLst>
          </p:cNvPr>
          <p:cNvSpPr txBox="1"/>
          <p:nvPr/>
        </p:nvSpPr>
        <p:spPr>
          <a:xfrm>
            <a:off x="660868" y="1772816"/>
            <a:ext cx="5832648" cy="3830857"/>
          </a:xfrm>
          <a:prstGeom prst="rect">
            <a:avLst/>
          </a:prstGeom>
          <a:noFill/>
        </p:spPr>
        <p:txBody>
          <a:bodyPr wrap="square" rtlCol="0">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转货订单对接</a:t>
            </a:r>
            <a:endParaRPr lang="en-US" altLang="zh-CN" sz="2000" b="1" dirty="0">
              <a:latin typeface="微软雅黑" panose="020B0503020204020204" pitchFamily="34" charset="-122"/>
              <a:ea typeface="微软雅黑" panose="020B0503020204020204" pitchFamily="34" charset="-122"/>
            </a:endParaRPr>
          </a:p>
          <a:p>
            <a:pPr marL="342900" indent="-34290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仓间退货、代收代进送货行为对接到发货公司</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342900" indent="-342900">
              <a:lnSpc>
                <a:spcPct val="150000"/>
              </a:lnSpc>
              <a:buClr>
                <a:srgbClr val="FF9900"/>
              </a:buClr>
              <a:buFont typeface="Wingdings" panose="05000000000000000000" pitchFamily="2" charset="2"/>
              <a:buChar char="n"/>
            </a:pPr>
            <a:r>
              <a:rPr lang="zh-CN" altLang="en-US" sz="1800" dirty="0">
                <a:latin typeface="微软雅黑" panose="020B0503020204020204" pitchFamily="34" charset="-122"/>
                <a:ea typeface="微软雅黑" panose="020B0503020204020204" pitchFamily="34" charset="-122"/>
              </a:rPr>
              <a:t>仓间退货、代收代进取货行为对接本单位</a:t>
            </a:r>
            <a:r>
              <a:rPr lang="en-US" altLang="zh-CN" sz="1800" dirty="0">
                <a:latin typeface="微软雅黑" panose="020B0503020204020204" pitchFamily="34" charset="-122"/>
                <a:ea typeface="微软雅黑" panose="020B0503020204020204" pitchFamily="34" charset="-122"/>
              </a:rPr>
              <a:t>TMS.</a:t>
            </a:r>
          </a:p>
          <a:p>
            <a:pPr marL="342900" indent="-34290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物流中心与物流中心之间的仓间退货、代收代进，送货、取货都对接发货公司同时</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中都为送货行为。</a:t>
            </a:r>
            <a:endParaRPr lang="en-US" altLang="zh-CN" dirty="0">
              <a:latin typeface="微软雅黑" panose="020B0503020204020204" pitchFamily="34" charset="-122"/>
              <a:ea typeface="微软雅黑" panose="020B0503020204020204" pitchFamily="34" charset="-122"/>
            </a:endParaRPr>
          </a:p>
          <a:p>
            <a:pPr marL="342900" indent="-34290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上游单据制作审核完成后推送到对应的</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后会根据发货公司库房自动拆分单据，当我们在高级筛选搜索转货单据时选择包含即可搜索到。</a:t>
            </a:r>
          </a:p>
          <a:p>
            <a:pPr marL="342900" indent="-342900">
              <a:lnSpc>
                <a:spcPct val="150000"/>
              </a:lnSpc>
              <a:buClr>
                <a:srgbClr val="FF9900"/>
              </a:buClr>
              <a:buFont typeface="Wingdings" panose="05000000000000000000" pitchFamily="2" charset="2"/>
              <a:buChar char="n"/>
            </a:pPr>
            <a:endParaRPr lang="zh-CN" altLang="en-US" dirty="0">
              <a:latin typeface="Microsoft YaHei Light" panose="020B0502040204020203" pitchFamily="34" charset="-122"/>
              <a:ea typeface="Microsoft YaHei Light" panose="020B0502040204020203" pitchFamily="34" charset="-122"/>
            </a:endParaRPr>
          </a:p>
        </p:txBody>
      </p:sp>
      <p:pic>
        <p:nvPicPr>
          <p:cNvPr id="3" name="图片 2">
            <a:extLst>
              <a:ext uri="{FF2B5EF4-FFF2-40B4-BE49-F238E27FC236}">
                <a16:creationId xmlns:a16="http://schemas.microsoft.com/office/drawing/2014/main" id="{E36D51F7-31FB-40A6-BEE6-28C848732F58}"/>
              </a:ext>
            </a:extLst>
          </p:cNvPr>
          <p:cNvPicPr>
            <a:picLocks noChangeAspect="1"/>
          </p:cNvPicPr>
          <p:nvPr/>
        </p:nvPicPr>
        <p:blipFill>
          <a:blip r:embed="rId3"/>
          <a:stretch>
            <a:fillRect/>
          </a:stretch>
        </p:blipFill>
        <p:spPr>
          <a:xfrm>
            <a:off x="6528048" y="1986370"/>
            <a:ext cx="5111924" cy="3162300"/>
          </a:xfrm>
          <a:prstGeom prst="rect">
            <a:avLst/>
          </a:prstGeom>
        </p:spPr>
      </p:pic>
    </p:spTree>
    <p:extLst>
      <p:ext uri="{BB962C8B-B14F-4D97-AF65-F5344CB8AC3E}">
        <p14:creationId xmlns:p14="http://schemas.microsoft.com/office/powerpoint/2010/main" val="19327470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407368" y="1340768"/>
            <a:ext cx="4625276" cy="5860387"/>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查看派车单按钮：</a:t>
            </a:r>
            <a:r>
              <a:rPr lang="zh-CN" altLang="en-US" dirty="0">
                <a:latin typeface="微软雅黑" panose="020B0503020204020204" pitchFamily="34" charset="-122"/>
                <a:ea typeface="微软雅黑" panose="020B0503020204020204" pitchFamily="34" charset="-122"/>
              </a:rPr>
              <a:t>界面列表中带有箭头的是有排序功能的。</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勾选订单可直接将订单带到派车单界面。</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签收：</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司机</a:t>
            </a:r>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未签收可系统操作签收。</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拒收：</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司机</a:t>
            </a:r>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未操作可系统操作签收。</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查看轨迹：</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车辆当前形式的轨迹。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签收详情：</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勾选订单可查看实际签收数量。</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endParaRPr lang="zh-CN" altLang="en-US" b="1"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D6A1E683-9340-4C3F-88A9-3382F2ECE69D}"/>
              </a:ext>
            </a:extLst>
          </p:cNvPr>
          <p:cNvPicPr>
            <a:picLocks noChangeAspect="1"/>
          </p:cNvPicPr>
          <p:nvPr/>
        </p:nvPicPr>
        <p:blipFill>
          <a:blip r:embed="rId3"/>
          <a:stretch>
            <a:fillRect/>
          </a:stretch>
        </p:blipFill>
        <p:spPr>
          <a:xfrm>
            <a:off x="5472609" y="973739"/>
            <a:ext cx="6312023" cy="2847971"/>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ABA10388-8610-4600-A83C-0BDBD623EF94}"/>
              </a:ext>
            </a:extLst>
          </p:cNvPr>
          <p:cNvPicPr>
            <a:picLocks noChangeAspect="1"/>
          </p:cNvPicPr>
          <p:nvPr/>
        </p:nvPicPr>
        <p:blipFill>
          <a:blip r:embed="rId4"/>
          <a:stretch>
            <a:fillRect/>
          </a:stretch>
        </p:blipFill>
        <p:spPr>
          <a:xfrm>
            <a:off x="5472609" y="4077072"/>
            <a:ext cx="6312023" cy="2554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35977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pic>
        <p:nvPicPr>
          <p:cNvPr id="9" name="图片 8">
            <a:extLst>
              <a:ext uri="{FF2B5EF4-FFF2-40B4-BE49-F238E27FC236}">
                <a16:creationId xmlns:a16="http://schemas.microsoft.com/office/drawing/2014/main" id="{EDACA9D3-A942-4816-99B4-1731E4C84384}"/>
              </a:ext>
            </a:extLst>
          </p:cNvPr>
          <p:cNvPicPr>
            <a:picLocks noChangeAspect="1"/>
          </p:cNvPicPr>
          <p:nvPr/>
        </p:nvPicPr>
        <p:blipFill>
          <a:blip r:embed="rId3"/>
          <a:stretch>
            <a:fillRect/>
          </a:stretch>
        </p:blipFill>
        <p:spPr>
          <a:xfrm>
            <a:off x="6528048" y="1355801"/>
            <a:ext cx="5472609" cy="4697834"/>
          </a:xfrm>
          <a:prstGeom prst="rect">
            <a:avLst/>
          </a:prstGeom>
          <a:ln>
            <a:noFill/>
          </a:ln>
          <a:effectLst>
            <a:outerShdw blurRad="292100" dist="139700" dir="2700000" algn="tl" rotWithShape="0">
              <a:srgbClr val="333333">
                <a:alpha val="65000"/>
              </a:srgbClr>
            </a:outerShdw>
          </a:effectLst>
        </p:spPr>
      </p:pic>
      <p:sp>
        <p:nvSpPr>
          <p:cNvPr id="11" name="文本框 10">
            <a:extLst>
              <a:ext uri="{FF2B5EF4-FFF2-40B4-BE49-F238E27FC236}">
                <a16:creationId xmlns:a16="http://schemas.microsoft.com/office/drawing/2014/main" id="{74ABBB35-514F-40A9-92BF-AF6D095C809C}"/>
              </a:ext>
            </a:extLst>
          </p:cNvPr>
          <p:cNvSpPr txBox="1"/>
          <p:nvPr/>
        </p:nvSpPr>
        <p:spPr>
          <a:xfrm>
            <a:off x="407368" y="1355801"/>
            <a:ext cx="5861377" cy="4613892"/>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转货订单各状态解读：</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全部：</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筛选任何状转货单据。</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待组单：</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推到</a:t>
            </a:r>
            <a:r>
              <a:rPr lang="en-US" altLang="zh-CN" kern="100" dirty="0">
                <a:latin typeface="微软雅黑" panose="020B0503020204020204" pitchFamily="34" charset="-122"/>
                <a:ea typeface="微软雅黑" panose="020B0503020204020204" pitchFamily="34" charset="-122"/>
              </a:rPr>
              <a:t>TMS</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后，</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为待组单状态</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（同时下推）。</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待派车：</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制作派车单，但未进行派车操作</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（保存）。</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zh-CN" altLang="en-US" b="1" dirty="0">
                <a:latin typeface="微软雅黑" panose="020B0503020204020204" pitchFamily="34" charset="-122"/>
                <a:ea typeface="微软雅黑" panose="020B0503020204020204" pitchFamily="34" charset="-122"/>
              </a:rPr>
              <a:t>已派车：</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rPr>
              <a:t>派车单，成功进行了派车动作</a:t>
            </a:r>
            <a:r>
              <a:rPr lang="zh-CN" altLang="en-US" sz="1800" kern="100" dirty="0">
                <a:effectLst/>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装车中：</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en-US" altLang="zh-CN" dirty="0">
                <a:latin typeface="微软雅黑" panose="020B0503020204020204" pitchFamily="34" charset="-122"/>
                <a:ea typeface="微软雅黑" panose="020B0503020204020204" pitchFamily="34" charset="-122"/>
              </a:rPr>
              <a:t>PDA</a:t>
            </a:r>
            <a:r>
              <a:rPr lang="zh-CN" altLang="en-US" dirty="0">
                <a:latin typeface="微软雅黑" panose="020B0503020204020204" pitchFamily="34" charset="-122"/>
                <a:ea typeface="微软雅黑" panose="020B0503020204020204" pitchFamily="34" charset="-122"/>
              </a:rPr>
              <a:t>扫码枪扫码派车单开始装车单据状态变为装车中。</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301245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pic>
        <p:nvPicPr>
          <p:cNvPr id="9" name="图片 8">
            <a:extLst>
              <a:ext uri="{FF2B5EF4-FFF2-40B4-BE49-F238E27FC236}">
                <a16:creationId xmlns:a16="http://schemas.microsoft.com/office/drawing/2014/main" id="{EDACA9D3-A942-4816-99B4-1731E4C84384}"/>
              </a:ext>
            </a:extLst>
          </p:cNvPr>
          <p:cNvPicPr>
            <a:picLocks noChangeAspect="1"/>
          </p:cNvPicPr>
          <p:nvPr/>
        </p:nvPicPr>
        <p:blipFill>
          <a:blip r:embed="rId3"/>
          <a:stretch>
            <a:fillRect/>
          </a:stretch>
        </p:blipFill>
        <p:spPr>
          <a:xfrm>
            <a:off x="6888089" y="1355801"/>
            <a:ext cx="5112568" cy="4697834"/>
          </a:xfrm>
          <a:prstGeom prst="rect">
            <a:avLst/>
          </a:prstGeom>
          <a:ln>
            <a:noFill/>
          </a:ln>
          <a:effectLst>
            <a:outerShdw blurRad="292100" dist="139700" dir="2700000" algn="tl" rotWithShape="0">
              <a:srgbClr val="333333">
                <a:alpha val="65000"/>
              </a:srgbClr>
            </a:outerShdw>
          </a:effectLst>
        </p:spPr>
      </p:pic>
      <p:sp>
        <p:nvSpPr>
          <p:cNvPr id="11" name="文本框 10">
            <a:extLst>
              <a:ext uri="{FF2B5EF4-FFF2-40B4-BE49-F238E27FC236}">
                <a16:creationId xmlns:a16="http://schemas.microsoft.com/office/drawing/2014/main" id="{74ABBB35-514F-40A9-92BF-AF6D095C809C}"/>
              </a:ext>
            </a:extLst>
          </p:cNvPr>
          <p:cNvSpPr txBox="1"/>
          <p:nvPr/>
        </p:nvSpPr>
        <p:spPr>
          <a:xfrm>
            <a:off x="616480" y="1605521"/>
            <a:ext cx="5479520" cy="4613892"/>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转货订单各状态解读：</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装车完毕：</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以司机手动触发装车完毕或调度人员触发</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配送中：</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车辆离开发货地，触发了电子围栏，视为配送中或调度手动触发</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已完成：</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车辆到达分公司点击</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确认到达</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单据状态变为已完成，中转批量上架变为已完成。</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取消配送：</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出车前上游发起配送通知退货申请全退的。</a:t>
            </a:r>
          </a:p>
        </p:txBody>
      </p:sp>
    </p:spTree>
    <p:extLst>
      <p:ext uri="{BB962C8B-B14F-4D97-AF65-F5344CB8AC3E}">
        <p14:creationId xmlns:p14="http://schemas.microsoft.com/office/powerpoint/2010/main" val="964448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479376" y="1210552"/>
            <a:ext cx="8552319" cy="4198393"/>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转货策略：</a:t>
            </a:r>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、是系统设定需要中转的调入公司规则，</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举例：京北</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北辰</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系统设定规则是：京北</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京南、京北</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天津，两种策略选择其中一个当选择京南时京北派车车辆到达京南触发电子围栏系统自动复制生成新的单据，京南在派车时需要再次选择运输策略天津当选择北辰时系统不再复制新生成新单据。</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2</a:t>
            </a:r>
            <a:r>
              <a:rPr lang="zh-CN" altLang="en-US" b="1" dirty="0">
                <a:latin typeface="微软雅黑" panose="020B0503020204020204" pitchFamily="34" charset="-122"/>
                <a:ea typeface="微软雅黑" panose="020B0503020204020204" pitchFamily="34" charset="-122"/>
              </a:rPr>
              <a:t>、转货如果是京南</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小井的则无需明确运输策略。</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3</a:t>
            </a:r>
            <a:r>
              <a:rPr lang="zh-CN" altLang="en-US" b="1" dirty="0">
                <a:latin typeface="微软雅黑" panose="020B0503020204020204" pitchFamily="34" charset="-122"/>
                <a:ea typeface="微软雅黑" panose="020B0503020204020204" pitchFamily="34" charset="-122"/>
              </a:rPr>
              <a:t>、门店仓选择送货行为的不涉及运输策略。</a:t>
            </a:r>
            <a:endParaRPr lang="en-US" altLang="zh-CN" b="1" dirty="0">
              <a:latin typeface="微软雅黑" panose="020B0503020204020204" pitchFamily="34" charset="-122"/>
              <a:ea typeface="微软雅黑" panose="020B0503020204020204" pitchFamily="34" charset="-122"/>
            </a:endParaRPr>
          </a:p>
          <a:p>
            <a:pPr>
              <a:lnSpc>
                <a:spcPct val="150000"/>
              </a:lnSpc>
            </a:pP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a:t>
            </a:r>
          </a:p>
          <a:p>
            <a:pPr>
              <a:lnSpc>
                <a:spcPct val="150000"/>
              </a:lnSpc>
            </a:pPr>
            <a:endParaRPr lang="zh-CN" altLang="en-US"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84212523-D97E-429E-A455-26660BAF315A}"/>
              </a:ext>
            </a:extLst>
          </p:cNvPr>
          <p:cNvPicPr>
            <a:picLocks noChangeAspect="1"/>
          </p:cNvPicPr>
          <p:nvPr/>
        </p:nvPicPr>
        <p:blipFill>
          <a:blip r:embed="rId3"/>
          <a:stretch>
            <a:fillRect/>
          </a:stretch>
        </p:blipFill>
        <p:spPr>
          <a:xfrm>
            <a:off x="7003375" y="3624515"/>
            <a:ext cx="5015880" cy="2889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15224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pic>
        <p:nvPicPr>
          <p:cNvPr id="9" name="图片 8">
            <a:extLst>
              <a:ext uri="{FF2B5EF4-FFF2-40B4-BE49-F238E27FC236}">
                <a16:creationId xmlns:a16="http://schemas.microsoft.com/office/drawing/2014/main" id="{EDACA9D3-A942-4816-99B4-1731E4C84384}"/>
              </a:ext>
            </a:extLst>
          </p:cNvPr>
          <p:cNvPicPr>
            <a:picLocks noChangeAspect="1"/>
          </p:cNvPicPr>
          <p:nvPr/>
        </p:nvPicPr>
        <p:blipFill>
          <a:blip r:embed="rId3"/>
          <a:stretch>
            <a:fillRect/>
          </a:stretch>
        </p:blipFill>
        <p:spPr>
          <a:xfrm>
            <a:off x="7032104" y="1521579"/>
            <a:ext cx="4869914" cy="4697834"/>
          </a:xfrm>
          <a:prstGeom prst="rect">
            <a:avLst/>
          </a:prstGeom>
          <a:ln>
            <a:noFill/>
          </a:ln>
          <a:effectLst>
            <a:outerShdw blurRad="292100" dist="139700" dir="2700000" algn="tl" rotWithShape="0">
              <a:srgbClr val="333333">
                <a:alpha val="65000"/>
              </a:srgbClr>
            </a:outerShdw>
          </a:effectLst>
        </p:spPr>
      </p:pic>
      <p:sp>
        <p:nvSpPr>
          <p:cNvPr id="11" name="文本框 10">
            <a:extLst>
              <a:ext uri="{FF2B5EF4-FFF2-40B4-BE49-F238E27FC236}">
                <a16:creationId xmlns:a16="http://schemas.microsoft.com/office/drawing/2014/main" id="{74ABBB35-514F-40A9-92BF-AF6D095C809C}"/>
              </a:ext>
            </a:extLst>
          </p:cNvPr>
          <p:cNvSpPr txBox="1"/>
          <p:nvPr/>
        </p:nvSpPr>
        <p:spPr>
          <a:xfrm>
            <a:off x="352009" y="1771299"/>
            <a:ext cx="6651366" cy="4198393"/>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退货申请单各状态解读：</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全部：</a:t>
            </a:r>
            <a:r>
              <a:rPr lang="zh-CN" altLang="en-US" dirty="0">
                <a:latin typeface="微软雅黑" panose="020B0503020204020204" pitchFamily="34" charset="-122"/>
                <a:ea typeface="微软雅黑" panose="020B0503020204020204" pitchFamily="34" charset="-122"/>
              </a:rPr>
              <a:t>筛选任何状本次送货拉上次退货。</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待组单：</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推到</a:t>
            </a:r>
            <a:r>
              <a:rPr lang="en-US" altLang="zh-CN" kern="100" dirty="0">
                <a:latin typeface="微软雅黑" panose="020B0503020204020204" pitchFamily="34" charset="-122"/>
                <a:ea typeface="微软雅黑" panose="020B0503020204020204" pitchFamily="34" charset="-122"/>
              </a:rPr>
              <a:t>TMS</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后，</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为待组单状态</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待派车：</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制作派车单，但未进行派车操作</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（保存）</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已派车：</a:t>
            </a:r>
            <a:r>
              <a:rPr lang="zh-CN" altLang="en-US" dirty="0">
                <a:latin typeface="微软雅黑" panose="020B0503020204020204" pitchFamily="34" charset="-122"/>
                <a:ea typeface="微软雅黑" panose="020B0503020204020204" pitchFamily="34" charset="-122"/>
              </a:rPr>
              <a:t>派车单派车单成功后车辆在出车前的状态都是已派车</a:t>
            </a:r>
            <a:r>
              <a:rPr lang="zh-CN" altLang="en-US" sz="1800" kern="100" dirty="0">
                <a:effectLst/>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在途中：</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车辆离开发货地，触发了电子围栏，视为配送中或调度</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在派车单中</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手动触发</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Clr>
                <a:srgbClr val="FF6600"/>
              </a:buClr>
              <a:buFont typeface="Wingdings" panose="05000000000000000000" pitchFamily="2" charset="2"/>
              <a:buChar char="n"/>
            </a:pP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已提货：</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司机</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APP</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在退货申请界面中点击确认提货。</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已完成：</a:t>
            </a:r>
            <a:r>
              <a:rPr lang="zh-CN" altLang="en-US" dirty="0">
                <a:latin typeface="微软雅黑" panose="020B0503020204020204" pitchFamily="34" charset="-122"/>
                <a:ea typeface="微软雅黑" panose="020B0503020204020204" pitchFamily="34" charset="-122"/>
              </a:rPr>
              <a:t>退票审核后退货申请状态变为已完成。</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取消配送：</a:t>
            </a:r>
            <a:r>
              <a:rPr lang="zh-CN" altLang="en-US" dirty="0">
                <a:latin typeface="微软雅黑" panose="020B0503020204020204" pitchFamily="34" charset="-122"/>
                <a:ea typeface="微软雅黑" panose="020B0503020204020204" pitchFamily="34" charset="-122"/>
              </a:rPr>
              <a:t>上游在鸿鹄系统退货申请界面中取消。</a:t>
            </a:r>
          </a:p>
        </p:txBody>
      </p:sp>
    </p:spTree>
    <p:extLst>
      <p:ext uri="{BB962C8B-B14F-4D97-AF65-F5344CB8AC3E}">
        <p14:creationId xmlns:p14="http://schemas.microsoft.com/office/powerpoint/2010/main" val="447524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551384" y="2327104"/>
            <a:ext cx="6899739" cy="2951898"/>
          </a:xfrm>
          <a:prstGeom prst="rect">
            <a:avLst/>
          </a:prstGeom>
          <a:noFill/>
        </p:spPr>
        <p:txBody>
          <a:bodyPr wrap="square" rtlCol="0">
            <a:spAutoFit/>
          </a:bodyPr>
          <a:lstStyle/>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退货申请解读：退货申请在</a:t>
            </a:r>
            <a:r>
              <a:rPr lang="en-US" altLang="zh-CN" b="1" dirty="0">
                <a:latin typeface="微软雅黑" panose="020B0503020204020204" pitchFamily="34" charset="-122"/>
                <a:ea typeface="微软雅黑" panose="020B0503020204020204" pitchFamily="34" charset="-122"/>
              </a:rPr>
              <a:t>TMS</a:t>
            </a:r>
            <a:r>
              <a:rPr lang="zh-CN" altLang="en-US" b="1" dirty="0">
                <a:latin typeface="微软雅黑" panose="020B0503020204020204" pitchFamily="34" charset="-122"/>
                <a:ea typeface="微软雅黑" panose="020B0503020204020204" pitchFamily="34" charset="-122"/>
              </a:rPr>
              <a:t>中分三种。</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1</a:t>
            </a:r>
            <a:r>
              <a:rPr lang="zh-CN" altLang="en-US" b="1" dirty="0">
                <a:latin typeface="微软雅黑" panose="020B0503020204020204" pitchFamily="34" charset="-122"/>
                <a:ea typeface="微软雅黑" panose="020B0503020204020204" pitchFamily="34" charset="-122"/>
              </a:rPr>
              <a:t>、本次送货拉上次退货、</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2</a:t>
            </a:r>
            <a:r>
              <a:rPr lang="zh-CN" altLang="en-US" b="1" dirty="0">
                <a:latin typeface="微软雅黑" panose="020B0503020204020204" pitchFamily="34" charset="-122"/>
                <a:ea typeface="微软雅黑" panose="020B0503020204020204" pitchFamily="34" charset="-122"/>
              </a:rPr>
              <a:t>、维修申请、</a:t>
            </a:r>
            <a:endParaRPr lang="en-US" altLang="zh-CN" b="1"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3</a:t>
            </a:r>
            <a:r>
              <a:rPr lang="zh-CN" altLang="en-US" b="1" dirty="0">
                <a:latin typeface="微软雅黑" panose="020B0503020204020204" pitchFamily="34" charset="-122"/>
                <a:ea typeface="微软雅黑" panose="020B0503020204020204" pitchFamily="34" charset="-122"/>
              </a:rPr>
              <a:t>、分公司自行退货、</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确认货物交接：与司机</a:t>
            </a:r>
            <a:r>
              <a:rPr lang="en-US" altLang="zh-CN" b="1" dirty="0">
                <a:latin typeface="微软雅黑" panose="020B0503020204020204" pitchFamily="34" charset="-122"/>
                <a:ea typeface="微软雅黑" panose="020B0503020204020204" pitchFamily="34" charset="-122"/>
              </a:rPr>
              <a:t>APP</a:t>
            </a:r>
            <a:r>
              <a:rPr lang="zh-CN" altLang="en-US" b="1" dirty="0">
                <a:latin typeface="微软雅黑" panose="020B0503020204020204" pitchFamily="34" charset="-122"/>
                <a:ea typeface="微软雅黑" panose="020B0503020204020204" pitchFamily="34" charset="-122"/>
              </a:rPr>
              <a:t>确认提货功能一样。</a:t>
            </a:r>
            <a:endParaRPr lang="en-US" altLang="zh-CN" b="1"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endParaRPr lang="zh-CN" altLang="en-US"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D064D42E-3441-4E73-9268-4440793E96DA}"/>
              </a:ext>
            </a:extLst>
          </p:cNvPr>
          <p:cNvPicPr>
            <a:picLocks noChangeAspect="1"/>
          </p:cNvPicPr>
          <p:nvPr/>
        </p:nvPicPr>
        <p:blipFill>
          <a:blip r:embed="rId3"/>
          <a:stretch>
            <a:fillRect/>
          </a:stretch>
        </p:blipFill>
        <p:spPr>
          <a:xfrm>
            <a:off x="7003375" y="1424754"/>
            <a:ext cx="4824856" cy="47565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754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5" name="文本框 4">
            <a:extLst>
              <a:ext uri="{FF2B5EF4-FFF2-40B4-BE49-F238E27FC236}">
                <a16:creationId xmlns:a16="http://schemas.microsoft.com/office/drawing/2014/main" id="{90102884-17ED-4126-B425-90B8726831A0}"/>
              </a:ext>
            </a:extLst>
          </p:cNvPr>
          <p:cNvSpPr txBox="1"/>
          <p:nvPr/>
        </p:nvSpPr>
        <p:spPr>
          <a:xfrm>
            <a:off x="321335" y="1210552"/>
            <a:ext cx="5558641" cy="5029390"/>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接货单各状态解读：</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全部：</a:t>
            </a:r>
            <a:r>
              <a:rPr lang="zh-CN" altLang="en-US" dirty="0">
                <a:latin typeface="微软雅黑" panose="020B0503020204020204" pitchFamily="34" charset="-122"/>
                <a:ea typeface="微软雅黑" panose="020B0503020204020204" pitchFamily="34" charset="-122"/>
              </a:rPr>
              <a:t>筛选任何状态下接货单。</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待组单：</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推到</a:t>
            </a:r>
            <a:r>
              <a:rPr lang="en-US" altLang="zh-CN" kern="100" dirty="0">
                <a:latin typeface="微软雅黑" panose="020B0503020204020204" pitchFamily="34" charset="-122"/>
                <a:ea typeface="微软雅黑" panose="020B0503020204020204" pitchFamily="34" charset="-122"/>
              </a:rPr>
              <a:t>TMS</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后，</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为待组单状态</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待派车：</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制作派车单，但未进行派车操作</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（保存）</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已派车：</a:t>
            </a:r>
            <a:r>
              <a:rPr lang="zh-CN" altLang="en-US" dirty="0">
                <a:latin typeface="微软雅黑" panose="020B0503020204020204" pitchFamily="34" charset="-122"/>
                <a:ea typeface="微软雅黑" panose="020B0503020204020204" pitchFamily="34" charset="-122"/>
              </a:rPr>
              <a:t>派车成功后变为已派车。</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kern="100" dirty="0">
                <a:latin typeface="微软雅黑" panose="020B0503020204020204" pitchFamily="34" charset="-122"/>
                <a:ea typeface="微软雅黑" panose="020B0503020204020204" pitchFamily="34" charset="-122"/>
              </a:rPr>
              <a:t>装车中：</a:t>
            </a:r>
            <a:r>
              <a:rPr lang="zh-CN" altLang="en-US" kern="100" dirty="0">
                <a:latin typeface="微软雅黑" panose="020B0503020204020204" pitchFamily="34" charset="-122"/>
                <a:ea typeface="微软雅黑" panose="020B0503020204020204" pitchFamily="34" charset="-122"/>
              </a:rPr>
              <a:t>派车单装车中单据变为装车中。</a:t>
            </a:r>
            <a:endParaRPr lang="en-US" altLang="zh-CN" kern="100"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kern="100" dirty="0">
                <a:latin typeface="微软雅黑" panose="020B0503020204020204" pitchFamily="34" charset="-122"/>
                <a:ea typeface="微软雅黑" panose="020B0503020204020204" pitchFamily="34" charset="-122"/>
              </a:rPr>
              <a:t>装车完毕：</a:t>
            </a:r>
            <a:r>
              <a:rPr lang="zh-CN" altLang="en-US" kern="100" dirty="0">
                <a:latin typeface="微软雅黑" panose="020B0503020204020204" pitchFamily="34" charset="-122"/>
                <a:ea typeface="微软雅黑" panose="020B0503020204020204" pitchFamily="34" charset="-122"/>
              </a:rPr>
              <a:t>派车单装车完毕单据变为装车完毕。</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在途中：</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车辆离开发货地，触发了电子围栏，视为配送中或调度</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在派车单中</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手动触发</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（最后一家）。</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Clr>
                <a:srgbClr val="FF6600"/>
              </a:buClr>
              <a:buFont typeface="Wingdings" panose="05000000000000000000" pitchFamily="2" charset="2"/>
              <a:buChar char="n"/>
            </a:pP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已提货：</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司机</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APP</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在接货单中点击确认提货。</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已完成：</a:t>
            </a:r>
            <a:r>
              <a:rPr lang="zh-CN" altLang="en-US" dirty="0">
                <a:latin typeface="微软雅黑" panose="020B0503020204020204" pitchFamily="34" charset="-122"/>
                <a:ea typeface="微软雅黑" panose="020B0503020204020204" pitchFamily="34" charset="-122"/>
              </a:rPr>
              <a:t>收车后接货单状态变为已完成。</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取消配送：</a:t>
            </a:r>
            <a:r>
              <a:rPr lang="zh-CN" altLang="en-US" dirty="0">
                <a:latin typeface="微软雅黑" panose="020B0503020204020204" pitchFamily="34" charset="-122"/>
                <a:ea typeface="微软雅黑" panose="020B0503020204020204" pitchFamily="34" charset="-122"/>
              </a:rPr>
              <a:t>上游在鸿鹄系统接货单中取消。</a:t>
            </a:r>
          </a:p>
        </p:txBody>
      </p:sp>
      <p:pic>
        <p:nvPicPr>
          <p:cNvPr id="7" name="图片 6">
            <a:extLst>
              <a:ext uri="{FF2B5EF4-FFF2-40B4-BE49-F238E27FC236}">
                <a16:creationId xmlns:a16="http://schemas.microsoft.com/office/drawing/2014/main" id="{C85B6AD1-6E86-4959-8C2E-5A7ED31F38D5}"/>
              </a:ext>
            </a:extLst>
          </p:cNvPr>
          <p:cNvPicPr>
            <a:picLocks noChangeAspect="1"/>
          </p:cNvPicPr>
          <p:nvPr/>
        </p:nvPicPr>
        <p:blipFill>
          <a:blip r:embed="rId3"/>
          <a:stretch>
            <a:fillRect/>
          </a:stretch>
        </p:blipFill>
        <p:spPr>
          <a:xfrm>
            <a:off x="5879976" y="1210552"/>
            <a:ext cx="5949802" cy="52260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9695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鑫方盛运单管理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1175792" y="1772816"/>
            <a:ext cx="9840415" cy="3782895"/>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接货订单界面解读：</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单据类型筛选：</a:t>
            </a:r>
            <a:r>
              <a:rPr lang="zh-CN" altLang="en-US" dirty="0">
                <a:latin typeface="微软雅黑" panose="020B0503020204020204" pitchFamily="34" charset="-122"/>
                <a:ea typeface="微软雅黑" panose="020B0503020204020204" pitchFamily="34" charset="-122"/>
              </a:rPr>
              <a:t>连接代送、采退、接货。</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高级筛选：</a:t>
            </a:r>
            <a:r>
              <a:rPr lang="zh-CN" altLang="en-US" dirty="0">
                <a:latin typeface="微软雅黑" panose="020B0503020204020204" pitchFamily="34" charset="-122"/>
                <a:ea typeface="微软雅黑" panose="020B0503020204020204" pitchFamily="34" charset="-122"/>
              </a:rPr>
              <a:t>支持设置方案筛选。</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去派车：</a:t>
            </a:r>
            <a:r>
              <a:rPr lang="zh-CN" altLang="en-US" dirty="0">
                <a:latin typeface="微软雅黑" panose="020B0503020204020204" pitchFamily="34" charset="-122"/>
                <a:ea typeface="微软雅黑" panose="020B0503020204020204" pitchFamily="34" charset="-122"/>
              </a:rPr>
              <a:t>勾选订单点击此按钮可将单据级联到派车单界面（此按钮待派车有）。</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快速组单：</a:t>
            </a:r>
            <a:r>
              <a:rPr lang="zh-CN" altLang="en-US" dirty="0">
                <a:latin typeface="微软雅黑" panose="020B0503020204020204" pitchFamily="34" charset="-122"/>
                <a:ea typeface="微软雅黑" panose="020B0503020204020204" pitchFamily="34" charset="-122"/>
              </a:rPr>
              <a:t>勾选订单点击此按钮新增派车单级联到派车单界面（待组单有此按钮）。</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撤销拆单：</a:t>
            </a:r>
            <a:r>
              <a:rPr lang="zh-CN" altLang="en-US" dirty="0">
                <a:latin typeface="微软雅黑" panose="020B0503020204020204" pitchFamily="34" charset="-122"/>
                <a:ea typeface="微软雅黑" panose="020B0503020204020204" pitchFamily="34" charset="-122"/>
              </a:rPr>
              <a:t>此按钮只针对子订单可用点击此按钮直接撤销子单据（待组单状态才有此按钮）。</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调整拆单：</a:t>
            </a:r>
            <a:r>
              <a:rPr lang="zh-CN" altLang="en-US" dirty="0">
                <a:latin typeface="微软雅黑" panose="020B0503020204020204" pitchFamily="34" charset="-122"/>
                <a:ea typeface="微软雅黑" panose="020B0503020204020204" pitchFamily="34" charset="-122"/>
              </a:rPr>
              <a:t>此按钮只针对子单据可调整，当有多个子单据时勾选其中一个点击此按钮时展示勾选的子单据与父单据之间的调整，调整拆单与拆单逻辑一样可安装数量调整、数量调整。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查看派车单：</a:t>
            </a:r>
            <a:r>
              <a:rPr lang="zh-CN" altLang="en-US" dirty="0">
                <a:latin typeface="微软雅黑" panose="020B0503020204020204" pitchFamily="34" charset="-122"/>
                <a:ea typeface="微软雅黑" panose="020B0503020204020204" pitchFamily="34" charset="-122"/>
              </a:rPr>
              <a:t>点击此按钮直接跳转到勾选的派车单界面。</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844049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rgbClr val="FF6600"/>
                </a:solidFill>
              </a:rPr>
              <a:t>订单接入规则</a:t>
            </a:r>
            <a:endParaRPr lang="en-US" altLang="zh-CN" sz="2000" b="1" dirty="0">
              <a:solidFill>
                <a:srgbClr val="FF6600"/>
              </a:solidFill>
            </a:endParaRPr>
          </a:p>
          <a:p>
            <a:r>
              <a:rPr lang="zh-CN" altLang="en-US" sz="2000" b="1" dirty="0">
                <a:solidFill>
                  <a:srgbClr val="F9680D"/>
                </a:solidFill>
              </a:rPr>
              <a:t>订单下推规则</a:t>
            </a:r>
            <a:endParaRPr lang="en-US" altLang="zh-CN" sz="2000" b="1" dirty="0">
              <a:solidFill>
                <a:srgbClr val="F9680D"/>
              </a:solidFill>
            </a:endParaRPr>
          </a:p>
          <a:p>
            <a:r>
              <a:rPr lang="zh-CN" altLang="en-US" sz="2000" b="1" dirty="0">
                <a:solidFill>
                  <a:srgbClr val="FF6600"/>
                </a:solidFill>
              </a:rPr>
              <a:t>修改配送方式</a:t>
            </a:r>
            <a:endParaRPr lang="en-US" altLang="zh-CN" sz="2000" b="1" dirty="0">
              <a:solidFill>
                <a:srgbClr val="FF6600"/>
              </a:solidFill>
            </a:endParaRPr>
          </a:p>
          <a:p>
            <a:r>
              <a:rPr lang="zh-CN" altLang="en-US" sz="2000" b="1" dirty="0">
                <a:solidFill>
                  <a:srgbClr val="F9680D"/>
                </a:solidFill>
              </a:rPr>
              <a:t>超最大家数规则</a:t>
            </a:r>
            <a:endParaRPr lang="en-US" altLang="zh-CN" sz="2000" b="1" dirty="0">
              <a:solidFill>
                <a:srgbClr val="FF6600"/>
              </a:solidFill>
            </a:endParaRPr>
          </a:p>
          <a:p>
            <a:r>
              <a:rPr lang="zh-CN" altLang="en-US" sz="2000" b="1" dirty="0">
                <a:solidFill>
                  <a:srgbClr val="F9680D"/>
                </a:solidFill>
              </a:rPr>
              <a:t>商品体积计算规则</a:t>
            </a:r>
            <a:endParaRPr lang="en-US" altLang="zh-CN" sz="2000" b="1" dirty="0">
              <a:solidFill>
                <a:srgbClr val="F9680D"/>
              </a:solidFill>
            </a:endParaRPr>
          </a:p>
          <a:p>
            <a:r>
              <a:rPr lang="zh-CN" altLang="en-US" sz="2000" b="1" dirty="0">
                <a:solidFill>
                  <a:srgbClr val="FF6600"/>
                </a:solidFill>
              </a:rPr>
              <a:t>异常单据处理</a:t>
            </a:r>
            <a:endParaRPr lang="en-US" altLang="zh-CN" sz="2000" b="1" dirty="0">
              <a:solidFill>
                <a:schemeClr val="tx1"/>
              </a:solidFill>
            </a:endParaRPr>
          </a:p>
          <a:p>
            <a:r>
              <a:rPr lang="zh-CN" altLang="en-US" sz="2000" b="1" dirty="0">
                <a:solidFill>
                  <a:srgbClr val="F9680D"/>
                </a:solidFill>
              </a:rPr>
              <a:t>鑫方盛运单管理功能介绍</a:t>
            </a:r>
            <a:endParaRPr lang="en-US" altLang="zh-CN" sz="2000" b="1" dirty="0">
              <a:solidFill>
                <a:srgbClr val="F9680D"/>
              </a:solidFill>
            </a:endParaRPr>
          </a:p>
          <a:p>
            <a:r>
              <a:rPr lang="zh-CN" altLang="en-US" sz="2000" b="1" dirty="0">
                <a:solidFill>
                  <a:schemeClr val="tx1"/>
                </a:solidFill>
              </a:rPr>
              <a:t>专车包车运单管理功能介绍</a:t>
            </a:r>
            <a:endParaRPr lang="en-US" altLang="zh-CN" sz="2000" b="1" dirty="0">
              <a:solidFill>
                <a:schemeClr val="tx1"/>
              </a:solidFill>
            </a:endParaRPr>
          </a:p>
          <a:p>
            <a:r>
              <a:rPr lang="zh-CN" altLang="en-US" sz="2000" b="1" dirty="0">
                <a:solidFill>
                  <a:srgbClr val="FF6600"/>
                </a:solidFill>
              </a:rPr>
              <a:t>快递</a:t>
            </a:r>
            <a:r>
              <a:rPr lang="en-US" altLang="zh-CN" sz="2000" b="1" dirty="0">
                <a:solidFill>
                  <a:srgbClr val="FF6600"/>
                </a:solidFill>
              </a:rPr>
              <a:t>/</a:t>
            </a:r>
            <a:r>
              <a:rPr lang="zh-CN" altLang="en-US" sz="2000" b="1" dirty="0">
                <a:solidFill>
                  <a:srgbClr val="FF6600"/>
                </a:solidFill>
              </a:rPr>
              <a:t>快运运单管理功能介绍</a:t>
            </a:r>
            <a:endParaRPr lang="en-US" altLang="zh-CN" sz="2000" b="1" dirty="0">
              <a:solidFill>
                <a:srgbClr val="FF6600"/>
              </a:solidFill>
            </a:endParaRPr>
          </a:p>
          <a:p>
            <a:r>
              <a:rPr lang="zh-CN" altLang="en-US" sz="2000" b="1" dirty="0">
                <a:solidFill>
                  <a:srgbClr val="F9680D"/>
                </a:solidFill>
              </a:rPr>
              <a:t>地图组单</a:t>
            </a:r>
            <a:endParaRPr lang="en-US" altLang="zh-CN" sz="2000" b="1" dirty="0">
              <a:solidFill>
                <a:srgbClr val="F9680D"/>
              </a:solidFill>
            </a:endParaRPr>
          </a:p>
          <a:p>
            <a:r>
              <a:rPr lang="zh-CN" altLang="en-US" sz="2000" b="1" dirty="0">
                <a:solidFill>
                  <a:srgbClr val="FF6600"/>
                </a:solidFill>
                <a:latin typeface="微软雅黑" panose="020B0503020204020204" pitchFamily="34" charset="-122"/>
                <a:ea typeface="微软雅黑" panose="020B0503020204020204" pitchFamily="34" charset="-122"/>
              </a:rPr>
              <a:t>派车单界面功能介绍</a:t>
            </a:r>
            <a:endParaRPr lang="en-US" altLang="zh-CN" sz="2000" b="1" dirty="0">
              <a:solidFill>
                <a:srgbClr val="FF6600"/>
              </a:solidFill>
            </a:endParaRPr>
          </a:p>
          <a:p>
            <a:r>
              <a:rPr lang="zh-CN" altLang="en-US" sz="2000" b="1" dirty="0">
                <a:solidFill>
                  <a:srgbClr val="F9680D"/>
                </a:solidFill>
              </a:rPr>
              <a:t>轨迹管理</a:t>
            </a:r>
            <a:endParaRPr lang="en-US" altLang="zh-CN" sz="2000" b="1" dirty="0">
              <a:solidFill>
                <a:srgbClr val="F9680D"/>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2033652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专车包车运单管理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508328" y="2059859"/>
            <a:ext cx="5587672" cy="2951898"/>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专车包车销售订单状态解读：</a:t>
            </a:r>
            <a:r>
              <a:rPr lang="zh-CN" altLang="en-US" dirty="0">
                <a:latin typeface="微软雅黑" panose="020B0503020204020204" pitchFamily="34" charset="-122"/>
                <a:ea typeface="微软雅黑" panose="020B0503020204020204" pitchFamily="34" charset="-122"/>
              </a:rPr>
              <a:t>专车包车运单管理分两种单据类型，销售订单、转货订单。</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销售订单：</a:t>
            </a:r>
            <a:r>
              <a:rPr lang="zh-CN" altLang="en-US" dirty="0">
                <a:latin typeface="微软雅黑" panose="020B0503020204020204" pitchFamily="34" charset="-122"/>
                <a:ea typeface="微软雅黑" panose="020B0503020204020204" pitchFamily="34" charset="-122"/>
              </a:rPr>
              <a:t>该类单据不进地图组单在派车时可通过派车单新增或者在此运单界面勾选订单来操作派车。</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66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转货订单：</a:t>
            </a:r>
            <a:r>
              <a:rPr lang="zh-CN" altLang="en-US" dirty="0">
                <a:latin typeface="微软雅黑" panose="020B0503020204020204" pitchFamily="34" charset="-122"/>
                <a:ea typeface="微软雅黑" panose="020B0503020204020204" pitchFamily="34" charset="-122"/>
              </a:rPr>
              <a:t>该类单据不进地图组单在派车时可通过派车单新增或者此运单界面勾选订单来操作派车。</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9809D296-9461-4543-A110-41C3BE93EF39}"/>
              </a:ext>
            </a:extLst>
          </p:cNvPr>
          <p:cNvPicPr>
            <a:picLocks noChangeAspect="1"/>
          </p:cNvPicPr>
          <p:nvPr/>
        </p:nvPicPr>
        <p:blipFill>
          <a:blip r:embed="rId3"/>
          <a:stretch>
            <a:fillRect/>
          </a:stretch>
        </p:blipFill>
        <p:spPr>
          <a:xfrm>
            <a:off x="6240016" y="1146470"/>
            <a:ext cx="5688632" cy="50475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1421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订单接入规则</a:t>
            </a:r>
            <a:endParaRPr lang="zh-CN" altLang="en-US" sz="2400" dirty="0">
              <a:latin typeface="Microsoft YaHei Light" panose="020B0502040204020203" pitchFamily="34" charset="-122"/>
              <a:ea typeface="Microsoft YaHei Light" panose="020B0502040204020203" pitchFamily="34" charset="-122"/>
            </a:endParaRPr>
          </a:p>
        </p:txBody>
      </p:sp>
      <p:sp>
        <p:nvSpPr>
          <p:cNvPr id="15" name="文本框 14">
            <a:extLst>
              <a:ext uri="{FF2B5EF4-FFF2-40B4-BE49-F238E27FC236}">
                <a16:creationId xmlns:a16="http://schemas.microsoft.com/office/drawing/2014/main" id="{5078B83E-98F8-4D3D-A975-6B59CFBD335A}"/>
              </a:ext>
            </a:extLst>
          </p:cNvPr>
          <p:cNvSpPr txBox="1"/>
          <p:nvPr/>
        </p:nvSpPr>
        <p:spPr>
          <a:xfrm>
            <a:off x="316614" y="1233487"/>
            <a:ext cx="7147537" cy="5491055"/>
          </a:xfrm>
          <a:prstGeom prst="rect">
            <a:avLst/>
          </a:prstGeom>
          <a:noFill/>
        </p:spPr>
        <p:txBody>
          <a:bodyPr wrap="square" rtlCol="0">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退货申请订单对接：</a:t>
            </a:r>
            <a:endParaRPr lang="en-US" altLang="zh-CN" sz="2000" b="1"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分公司自行退货对接到本单位</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本次送货拉上次退货（必须有送货）、维修申请（没有送货也可以）对接收（发）货公司</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分为送货、取货行为。</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上游点击取消按钮</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单据变为取消状态。</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、分公司通知退进</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但界面不展示（直接填写到运单拦截退货金额）。</a:t>
            </a:r>
            <a:endParaRPr lang="en-US" altLang="zh-CN" dirty="0">
              <a:latin typeface="微软雅黑" panose="020B0503020204020204" pitchFamily="34" charset="-122"/>
              <a:ea typeface="微软雅黑" panose="020B0503020204020204" pitchFamily="34" charset="-122"/>
            </a:endParaRPr>
          </a:p>
          <a:p>
            <a:pPr>
              <a:lnSpc>
                <a:spcPct val="150000"/>
              </a:lnSpc>
              <a:buClr>
                <a:srgbClr val="FF9900"/>
              </a:buClr>
            </a:pPr>
            <a:r>
              <a:rPr lang="en-US" altLang="zh-CN" dirty="0">
                <a:latin typeface="微软雅黑" panose="020B0503020204020204" pitchFamily="34" charset="-122"/>
                <a:ea typeface="微软雅黑" panose="020B0503020204020204" pitchFamily="34" charset="-122"/>
              </a:rPr>
              <a:t>    2</a:t>
            </a:r>
            <a:r>
              <a:rPr lang="zh-CN" altLang="en-US" dirty="0">
                <a:latin typeface="微软雅黑" panose="020B0503020204020204" pitchFamily="34" charset="-122"/>
                <a:ea typeface="微软雅黑" panose="020B0503020204020204" pitchFamily="34" charset="-122"/>
              </a:rPr>
              <a:t>、上游在车辆出车前可发起配送通知退。</a:t>
            </a:r>
            <a:endParaRPr lang="en-US" altLang="zh-CN" dirty="0">
              <a:latin typeface="微软雅黑" panose="020B0503020204020204" pitchFamily="34" charset="-122"/>
              <a:ea typeface="微软雅黑" panose="020B0503020204020204" pitchFamily="34" charset="-122"/>
            </a:endParaRPr>
          </a:p>
          <a:p>
            <a:pPr>
              <a:lnSpc>
                <a:spcPct val="150000"/>
              </a:lnSpc>
              <a:buClr>
                <a:srgbClr val="FF9900"/>
              </a:buClr>
            </a:pPr>
            <a:r>
              <a:rPr lang="en-US" altLang="zh-CN" dirty="0">
                <a:latin typeface="微软雅黑" panose="020B0503020204020204" pitchFamily="34" charset="-122"/>
                <a:ea typeface="微软雅黑" panose="020B0503020204020204" pitchFamily="34" charset="-122"/>
              </a:rPr>
              <a:t>    3</a:t>
            </a:r>
            <a:r>
              <a:rPr lang="zh-CN" altLang="en-US" dirty="0">
                <a:latin typeface="微软雅黑" panose="020B0503020204020204" pitchFamily="34" charset="-122"/>
                <a:ea typeface="微软雅黑" panose="020B0503020204020204" pitchFamily="34" charset="-122"/>
              </a:rPr>
              <a:t>、拦截退货数量与司机实际办理退票做校验自动修改。</a:t>
            </a:r>
            <a:endParaRPr lang="en-US" altLang="zh-CN" dirty="0">
              <a:latin typeface="微软雅黑" panose="020B0503020204020204" pitchFamily="34" charset="-122"/>
              <a:ea typeface="微软雅黑" panose="020B0503020204020204" pitchFamily="34" charset="-122"/>
            </a:endParaRPr>
          </a:p>
          <a:p>
            <a:pPr>
              <a:lnSpc>
                <a:spcPct val="150000"/>
              </a:lnSpc>
              <a:buClr>
                <a:srgbClr val="FF9900"/>
              </a:buClr>
            </a:pPr>
            <a:r>
              <a:rPr lang="en-US" altLang="zh-CN" dirty="0">
                <a:latin typeface="微软雅黑" panose="020B0503020204020204" pitchFamily="34" charset="-122"/>
                <a:ea typeface="微软雅黑" panose="020B0503020204020204" pitchFamily="34" charset="-122"/>
              </a:rPr>
              <a:t>    4</a:t>
            </a:r>
            <a:r>
              <a:rPr lang="zh-CN" altLang="en-US" dirty="0">
                <a:latin typeface="微软雅黑" panose="020B0503020204020204" pitchFamily="34" charset="-122"/>
                <a:ea typeface="微软雅黑" panose="020B0503020204020204" pitchFamily="34" charset="-122"/>
              </a:rPr>
              <a:t>、条目数退货申请与实际不一样系统无法验证只能通过异常上</a:t>
            </a:r>
            <a:endParaRPr lang="en-US" altLang="zh-CN" dirty="0">
              <a:latin typeface="微软雅黑" panose="020B0503020204020204" pitchFamily="34" charset="-122"/>
              <a:ea typeface="微软雅黑" panose="020B0503020204020204" pitchFamily="34" charset="-122"/>
            </a:endParaRPr>
          </a:p>
          <a:p>
            <a:pPr>
              <a:lnSpc>
                <a:spcPct val="150000"/>
              </a:lnSpc>
              <a:buClr>
                <a:srgbClr val="FF9900"/>
              </a:buClr>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报多装车来解决。</a:t>
            </a:r>
            <a:endParaRPr lang="en-US" altLang="zh-CN" dirty="0">
              <a:latin typeface="微软雅黑" panose="020B0503020204020204" pitchFamily="34" charset="-122"/>
              <a:ea typeface="微软雅黑" panose="020B0503020204020204" pitchFamily="34" charset="-122"/>
            </a:endParaRPr>
          </a:p>
          <a:p>
            <a:pPr>
              <a:lnSpc>
                <a:spcPct val="150000"/>
              </a:lnSpc>
              <a:buClr>
                <a:srgbClr val="FF9900"/>
              </a:buClr>
            </a:pPr>
            <a:r>
              <a:rPr lang="zh-CN" altLang="en-US"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2712880D-BDE0-46E4-BAC1-4C6E6A5A7884}"/>
              </a:ext>
            </a:extLst>
          </p:cNvPr>
          <p:cNvPicPr>
            <a:picLocks noChangeAspect="1"/>
          </p:cNvPicPr>
          <p:nvPr/>
        </p:nvPicPr>
        <p:blipFill>
          <a:blip r:embed="rId3"/>
          <a:stretch>
            <a:fillRect/>
          </a:stretch>
        </p:blipFill>
        <p:spPr>
          <a:xfrm>
            <a:off x="7464150" y="1772816"/>
            <a:ext cx="4392489" cy="3581400"/>
          </a:xfrm>
          <a:prstGeom prst="rect">
            <a:avLst/>
          </a:prstGeom>
        </p:spPr>
      </p:pic>
    </p:spTree>
    <p:extLst>
      <p:ext uri="{BB962C8B-B14F-4D97-AF65-F5344CB8AC3E}">
        <p14:creationId xmlns:p14="http://schemas.microsoft.com/office/powerpoint/2010/main" val="1190021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专车包车运单管理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190400" y="2834676"/>
            <a:ext cx="3632306" cy="874407"/>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专车包车订单界面解读：销售订单</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转货单同鑫方盛物流一样。</a:t>
            </a:r>
          </a:p>
        </p:txBody>
      </p:sp>
      <p:pic>
        <p:nvPicPr>
          <p:cNvPr id="3" name="图片 2">
            <a:extLst>
              <a:ext uri="{FF2B5EF4-FFF2-40B4-BE49-F238E27FC236}">
                <a16:creationId xmlns:a16="http://schemas.microsoft.com/office/drawing/2014/main" id="{117DC455-6F6C-4A5B-A4E7-9F1DAD52B1AA}"/>
              </a:ext>
            </a:extLst>
          </p:cNvPr>
          <p:cNvPicPr>
            <a:picLocks noChangeAspect="1"/>
          </p:cNvPicPr>
          <p:nvPr/>
        </p:nvPicPr>
        <p:blipFill>
          <a:blip r:embed="rId3"/>
          <a:stretch>
            <a:fillRect/>
          </a:stretch>
        </p:blipFill>
        <p:spPr>
          <a:xfrm>
            <a:off x="3935760" y="993009"/>
            <a:ext cx="7992888" cy="5427014"/>
          </a:xfrm>
          <a:prstGeom prst="rect">
            <a:avLst/>
          </a:prstGeom>
        </p:spPr>
      </p:pic>
    </p:spTree>
    <p:extLst>
      <p:ext uri="{BB962C8B-B14F-4D97-AF65-F5344CB8AC3E}">
        <p14:creationId xmlns:p14="http://schemas.microsoft.com/office/powerpoint/2010/main" val="2074450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rgbClr val="FF6600"/>
                </a:solidFill>
              </a:rPr>
              <a:t>订单接入规则</a:t>
            </a:r>
            <a:endParaRPr lang="en-US" altLang="zh-CN" sz="2000" b="1" dirty="0">
              <a:solidFill>
                <a:srgbClr val="FF6600"/>
              </a:solidFill>
            </a:endParaRPr>
          </a:p>
          <a:p>
            <a:r>
              <a:rPr lang="zh-CN" altLang="en-US" sz="2000" b="1" dirty="0">
                <a:solidFill>
                  <a:srgbClr val="F9680D"/>
                </a:solidFill>
              </a:rPr>
              <a:t>订单下推规则</a:t>
            </a:r>
            <a:endParaRPr lang="en-US" altLang="zh-CN" sz="2000" b="1" dirty="0">
              <a:solidFill>
                <a:srgbClr val="F9680D"/>
              </a:solidFill>
            </a:endParaRPr>
          </a:p>
          <a:p>
            <a:r>
              <a:rPr lang="zh-CN" altLang="en-US" sz="2000" b="1" dirty="0">
                <a:solidFill>
                  <a:srgbClr val="FF6600"/>
                </a:solidFill>
              </a:rPr>
              <a:t>修改配送方式</a:t>
            </a:r>
            <a:endParaRPr lang="en-US" altLang="zh-CN" sz="2000" b="1" dirty="0">
              <a:solidFill>
                <a:srgbClr val="FF6600"/>
              </a:solidFill>
            </a:endParaRPr>
          </a:p>
          <a:p>
            <a:r>
              <a:rPr lang="zh-CN" altLang="en-US" sz="2000" b="1" dirty="0">
                <a:solidFill>
                  <a:srgbClr val="F9680D"/>
                </a:solidFill>
              </a:rPr>
              <a:t>超最大家数规则</a:t>
            </a:r>
            <a:endParaRPr lang="en-US" altLang="zh-CN" sz="2000" b="1" dirty="0">
              <a:solidFill>
                <a:srgbClr val="FF6600"/>
              </a:solidFill>
            </a:endParaRPr>
          </a:p>
          <a:p>
            <a:r>
              <a:rPr lang="zh-CN" altLang="en-US" sz="2000" b="1" dirty="0">
                <a:solidFill>
                  <a:srgbClr val="F9680D"/>
                </a:solidFill>
              </a:rPr>
              <a:t>商品体积计算规则</a:t>
            </a:r>
            <a:endParaRPr lang="en-US" altLang="zh-CN" sz="2000" b="1" dirty="0">
              <a:solidFill>
                <a:srgbClr val="F9680D"/>
              </a:solidFill>
            </a:endParaRPr>
          </a:p>
          <a:p>
            <a:r>
              <a:rPr lang="zh-CN" altLang="en-US" sz="2000" b="1" dirty="0">
                <a:solidFill>
                  <a:srgbClr val="FF6600"/>
                </a:solidFill>
              </a:rPr>
              <a:t>异常单据处理</a:t>
            </a:r>
            <a:endParaRPr lang="en-US" altLang="zh-CN" sz="2000" b="1" dirty="0">
              <a:solidFill>
                <a:schemeClr val="tx1"/>
              </a:solidFill>
            </a:endParaRPr>
          </a:p>
          <a:p>
            <a:r>
              <a:rPr lang="zh-CN" altLang="en-US" sz="2000" b="1" dirty="0">
                <a:solidFill>
                  <a:srgbClr val="F9680D"/>
                </a:solidFill>
              </a:rPr>
              <a:t>鑫方盛运单管理功能介绍</a:t>
            </a:r>
            <a:endParaRPr lang="en-US" altLang="zh-CN" sz="2000" b="1" dirty="0">
              <a:solidFill>
                <a:srgbClr val="F9680D"/>
              </a:solidFill>
            </a:endParaRPr>
          </a:p>
          <a:p>
            <a:r>
              <a:rPr lang="zh-CN" altLang="en-US" sz="2000" b="1" dirty="0">
                <a:solidFill>
                  <a:srgbClr val="F9680D"/>
                </a:solidFill>
              </a:rPr>
              <a:t>专车包车运单管理功能介绍</a:t>
            </a:r>
            <a:endParaRPr lang="en-US" altLang="zh-CN" sz="2000" b="1" dirty="0">
              <a:solidFill>
                <a:srgbClr val="F9680D"/>
              </a:solidFill>
            </a:endParaRPr>
          </a:p>
          <a:p>
            <a:r>
              <a:rPr lang="zh-CN" altLang="en-US" sz="2000" b="1" dirty="0">
                <a:solidFill>
                  <a:schemeClr val="tx1"/>
                </a:solidFill>
              </a:rPr>
              <a:t>快递</a:t>
            </a:r>
            <a:r>
              <a:rPr lang="en-US" altLang="zh-CN" sz="2000" b="1" dirty="0">
                <a:solidFill>
                  <a:schemeClr val="tx1"/>
                </a:solidFill>
              </a:rPr>
              <a:t>/</a:t>
            </a:r>
            <a:r>
              <a:rPr lang="zh-CN" altLang="en-US" sz="2000" b="1" dirty="0">
                <a:solidFill>
                  <a:schemeClr val="tx1"/>
                </a:solidFill>
              </a:rPr>
              <a:t>快运运单管理功能介绍</a:t>
            </a:r>
            <a:endParaRPr lang="en-US" altLang="zh-CN" sz="2000" b="1" dirty="0">
              <a:solidFill>
                <a:schemeClr val="tx1"/>
              </a:solidFill>
            </a:endParaRPr>
          </a:p>
          <a:p>
            <a:r>
              <a:rPr lang="zh-CN" altLang="en-US" sz="2000" b="1" dirty="0">
                <a:solidFill>
                  <a:srgbClr val="F9680D"/>
                </a:solidFill>
              </a:rPr>
              <a:t>地图组单</a:t>
            </a:r>
            <a:endParaRPr lang="en-US" altLang="zh-CN" sz="2000" b="1" dirty="0">
              <a:solidFill>
                <a:srgbClr val="F9680D"/>
              </a:solidFill>
            </a:endParaRPr>
          </a:p>
          <a:p>
            <a:r>
              <a:rPr lang="zh-CN" altLang="en-US" sz="2000" b="1" dirty="0">
                <a:solidFill>
                  <a:srgbClr val="FF6600"/>
                </a:solidFill>
                <a:latin typeface="微软雅黑" panose="020B0503020204020204" pitchFamily="34" charset="-122"/>
                <a:ea typeface="微软雅黑" panose="020B0503020204020204" pitchFamily="34" charset="-122"/>
              </a:rPr>
              <a:t>派车单界面功能介绍</a:t>
            </a:r>
            <a:endParaRPr lang="en-US" altLang="zh-CN" sz="2000" b="1" dirty="0">
              <a:solidFill>
                <a:srgbClr val="FF6600"/>
              </a:solidFill>
            </a:endParaRPr>
          </a:p>
          <a:p>
            <a:r>
              <a:rPr lang="zh-CN" altLang="en-US" sz="2000" b="1" dirty="0">
                <a:solidFill>
                  <a:srgbClr val="F9680D"/>
                </a:solidFill>
              </a:rPr>
              <a:t>轨迹管理</a:t>
            </a:r>
            <a:endParaRPr lang="en-US" altLang="zh-CN" sz="2000" b="1" dirty="0">
              <a:solidFill>
                <a:srgbClr val="F9680D"/>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475076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快递快运运单管理</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307545" y="1546154"/>
            <a:ext cx="6003293" cy="1289905"/>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快递快运销售订单界面解读：</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快递</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快运转货订单界面解读：</a:t>
            </a:r>
            <a:endParaRPr lang="en-US" altLang="zh-CN" b="1" dirty="0">
              <a:latin typeface="微软雅黑" panose="020B0503020204020204" pitchFamily="34" charset="-122"/>
              <a:ea typeface="微软雅黑" panose="020B0503020204020204" pitchFamily="34" charset="-122"/>
            </a:endParaRPr>
          </a:p>
          <a:p>
            <a:pPr>
              <a:lnSpc>
                <a:spcPct val="150000"/>
              </a:lnSpc>
            </a:pPr>
            <a:endParaRPr lang="zh-CN" altLang="en-US" b="1"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F0819641-D822-4708-B123-35F7FC2910B4}"/>
              </a:ext>
            </a:extLst>
          </p:cNvPr>
          <p:cNvPicPr>
            <a:picLocks noChangeAspect="1"/>
          </p:cNvPicPr>
          <p:nvPr/>
        </p:nvPicPr>
        <p:blipFill>
          <a:blip r:embed="rId3"/>
          <a:stretch>
            <a:fillRect/>
          </a:stretch>
        </p:blipFill>
        <p:spPr>
          <a:xfrm>
            <a:off x="6306539" y="1133847"/>
            <a:ext cx="5711704" cy="4897857"/>
          </a:xfrm>
          <a:prstGeom prst="rect">
            <a:avLst/>
          </a:prstGeom>
          <a:ln>
            <a:noFill/>
          </a:ln>
          <a:effectLst>
            <a:outerShdw blurRad="292100" dist="139700" dir="2700000" algn="tl" rotWithShape="0">
              <a:srgbClr val="333333">
                <a:alpha val="65000"/>
              </a:srgbClr>
            </a:outerShdw>
          </a:effectLst>
        </p:spPr>
      </p:pic>
      <p:sp>
        <p:nvSpPr>
          <p:cNvPr id="2" name="文本框 1">
            <a:extLst>
              <a:ext uri="{FF2B5EF4-FFF2-40B4-BE49-F238E27FC236}">
                <a16:creationId xmlns:a16="http://schemas.microsoft.com/office/drawing/2014/main" id="{6A7563E6-5618-471C-829E-BB5719335547}"/>
              </a:ext>
            </a:extLst>
          </p:cNvPr>
          <p:cNvSpPr txBox="1"/>
          <p:nvPr/>
        </p:nvSpPr>
        <p:spPr>
          <a:xfrm>
            <a:off x="311843" y="2564904"/>
            <a:ext cx="6003294" cy="2951898"/>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全部：</a:t>
            </a:r>
            <a:r>
              <a:rPr lang="zh-CN" altLang="en-US" dirty="0">
                <a:latin typeface="微软雅黑" panose="020B0503020204020204" pitchFamily="34" charset="-122"/>
                <a:ea typeface="微软雅黑" panose="020B0503020204020204" pitchFamily="34" charset="-122"/>
              </a:rPr>
              <a:t>筛选任何状态下快递、快运订单。</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待寄出：</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推到</a:t>
            </a:r>
            <a:r>
              <a:rPr lang="en-US" altLang="zh-CN" kern="100" dirty="0">
                <a:latin typeface="微软雅黑" panose="020B0503020204020204" pitchFamily="34" charset="-122"/>
                <a:ea typeface="微软雅黑" panose="020B0503020204020204" pitchFamily="34" charset="-122"/>
              </a:rPr>
              <a:t>TMS</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后，</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为</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待寄出</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状态</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，可保存面单号。</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已寄出：</a:t>
            </a:r>
            <a:r>
              <a:rPr lang="zh-CN" altLang="en-US" dirty="0">
                <a:latin typeface="微软雅黑" panose="020B0503020204020204" pitchFamily="34" charset="-122"/>
                <a:ea typeface="微软雅黑" panose="020B0503020204020204" pitchFamily="34" charset="-122"/>
              </a:rPr>
              <a:t>快递确定寄出后变为已寄出、快运走派车单</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车辆出车后派车单状态变为配送中运单状态变为已寄出，快递点击确定寄出变为已寄出。</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取消配送：</a:t>
            </a:r>
            <a:r>
              <a:rPr lang="zh-CN" altLang="en-US" dirty="0">
                <a:latin typeface="微软雅黑" panose="020B0503020204020204" pitchFamily="34" charset="-122"/>
                <a:ea typeface="微软雅黑" panose="020B0503020204020204" pitchFamily="34" charset="-122"/>
              </a:rPr>
              <a:t>上游在鸿鹄系统发起退货申请或者库房直接办理退货手续的全退的单据。。</a:t>
            </a:r>
          </a:p>
        </p:txBody>
      </p:sp>
    </p:spTree>
    <p:extLst>
      <p:ext uri="{BB962C8B-B14F-4D97-AF65-F5344CB8AC3E}">
        <p14:creationId xmlns:p14="http://schemas.microsoft.com/office/powerpoint/2010/main" val="17426121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快递快运运单管理</a:t>
            </a:r>
            <a:endParaRPr lang="zh-CN" altLang="en-US" sz="2400" dirty="0">
              <a:solidFill>
                <a:schemeClr val="bg1"/>
              </a:solidFill>
              <a:latin typeface="微软雅黑" panose="020B0503020204020204" pitchFamily="34" charset="-122"/>
              <a:ea typeface="微软雅黑" panose="020B0503020204020204"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335360" y="1328320"/>
            <a:ext cx="4923114" cy="5029390"/>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快递</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快运转货订单界面解读：</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快递快运销售订单界面解读：</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快速组单：</a:t>
            </a:r>
            <a:r>
              <a:rPr lang="zh-CN" altLang="en-US" dirty="0">
                <a:latin typeface="微软雅黑" panose="020B0503020204020204" pitchFamily="34" charset="-122"/>
                <a:ea typeface="微软雅黑" panose="020B0503020204020204" pitchFamily="34" charset="-122"/>
              </a:rPr>
              <a:t>只针对快运才会有此按钮</a:t>
            </a:r>
            <a:r>
              <a:rPr lang="zh-CN" altLang="en-US" b="1" dirty="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添加面单：</a:t>
            </a:r>
            <a:r>
              <a:rPr lang="zh-CN" altLang="en-US" dirty="0">
                <a:latin typeface="微软雅黑" panose="020B0503020204020204" pitchFamily="34" charset="-122"/>
                <a:ea typeface="微软雅黑" panose="020B0503020204020204" pitchFamily="34" charset="-122"/>
              </a:rPr>
              <a:t>快递、快运点击此按钮输入面单号可保存。</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确定寄出：</a:t>
            </a:r>
            <a:r>
              <a:rPr lang="zh-CN" altLang="en-US" dirty="0">
                <a:latin typeface="微软雅黑" panose="020B0503020204020204" pitchFamily="34" charset="-122"/>
                <a:ea typeface="微软雅黑" panose="020B0503020204020204" pitchFamily="34" charset="-122"/>
              </a:rPr>
              <a:t>点击此按钮单据状态变为已寄出（快运走派车单的出司后变为已寄出）。</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返寄出：</a:t>
            </a:r>
            <a:r>
              <a:rPr lang="zh-CN" altLang="en-US" dirty="0">
                <a:latin typeface="微软雅黑" panose="020B0503020204020204" pitchFamily="34" charset="-122"/>
                <a:ea typeface="微软雅黑" panose="020B0503020204020204" pitchFamily="34" charset="-122"/>
              </a:rPr>
              <a:t>点击此按钮单据状态变为待寄出（快运制作派车单不准返寄出）</a:t>
            </a:r>
            <a:r>
              <a:rPr lang="zh-CN" altLang="en-US" b="1" dirty="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pPr>
              <a:lnSpc>
                <a:spcPct val="150000"/>
              </a:lnSpc>
            </a:pP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solidFill>
                  <a:srgbClr val="FF6600"/>
                </a:solidFill>
                <a:latin typeface="微软雅黑" panose="020B0503020204020204" pitchFamily="34" charset="-122"/>
                <a:ea typeface="微软雅黑" panose="020B0503020204020204" pitchFamily="34" charset="-122"/>
              </a:rPr>
              <a:t>按钮与鑫方盛运单管理一样的同鑫方盛物流按钮一直不再重复讲。</a:t>
            </a:r>
          </a:p>
        </p:txBody>
      </p:sp>
      <p:pic>
        <p:nvPicPr>
          <p:cNvPr id="3" name="图片 2">
            <a:extLst>
              <a:ext uri="{FF2B5EF4-FFF2-40B4-BE49-F238E27FC236}">
                <a16:creationId xmlns:a16="http://schemas.microsoft.com/office/drawing/2014/main" id="{0E712D71-8A31-4C7D-BF0D-95217B094635}"/>
              </a:ext>
            </a:extLst>
          </p:cNvPr>
          <p:cNvPicPr>
            <a:picLocks noChangeAspect="1"/>
          </p:cNvPicPr>
          <p:nvPr/>
        </p:nvPicPr>
        <p:blipFill>
          <a:blip r:embed="rId3"/>
          <a:stretch>
            <a:fillRect/>
          </a:stretch>
        </p:blipFill>
        <p:spPr>
          <a:xfrm>
            <a:off x="5447928" y="973739"/>
            <a:ext cx="6324789" cy="2743293"/>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77621BFE-E2E1-4C40-8E3B-DA862472BEC4}"/>
              </a:ext>
            </a:extLst>
          </p:cNvPr>
          <p:cNvPicPr>
            <a:picLocks noChangeAspect="1"/>
          </p:cNvPicPr>
          <p:nvPr/>
        </p:nvPicPr>
        <p:blipFill>
          <a:blip r:embed="rId4"/>
          <a:stretch>
            <a:fillRect/>
          </a:stretch>
        </p:blipFill>
        <p:spPr>
          <a:xfrm>
            <a:off x="5447928" y="3843015"/>
            <a:ext cx="6324789" cy="2871260"/>
          </a:xfrm>
          <a:prstGeom prst="rect">
            <a:avLst/>
          </a:prstGeom>
        </p:spPr>
      </p:pic>
    </p:spTree>
    <p:extLst>
      <p:ext uri="{BB962C8B-B14F-4D97-AF65-F5344CB8AC3E}">
        <p14:creationId xmlns:p14="http://schemas.microsoft.com/office/powerpoint/2010/main" val="33291109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rgbClr val="FF6600"/>
                </a:solidFill>
              </a:rPr>
              <a:t>订单接入规则</a:t>
            </a:r>
            <a:endParaRPr lang="en-US" altLang="zh-CN" sz="2000" b="1" dirty="0">
              <a:solidFill>
                <a:srgbClr val="FF6600"/>
              </a:solidFill>
            </a:endParaRPr>
          </a:p>
          <a:p>
            <a:r>
              <a:rPr lang="zh-CN" altLang="en-US" sz="2000" b="1" dirty="0">
                <a:solidFill>
                  <a:srgbClr val="F9680D"/>
                </a:solidFill>
              </a:rPr>
              <a:t>订单下推规则</a:t>
            </a:r>
            <a:endParaRPr lang="en-US" altLang="zh-CN" sz="2000" b="1" dirty="0">
              <a:solidFill>
                <a:srgbClr val="F9680D"/>
              </a:solidFill>
            </a:endParaRPr>
          </a:p>
          <a:p>
            <a:r>
              <a:rPr lang="zh-CN" altLang="en-US" sz="2000" b="1" dirty="0">
                <a:solidFill>
                  <a:srgbClr val="FF6600"/>
                </a:solidFill>
              </a:rPr>
              <a:t>修改配送方式</a:t>
            </a:r>
            <a:endParaRPr lang="en-US" altLang="zh-CN" sz="2000" b="1" dirty="0">
              <a:solidFill>
                <a:srgbClr val="FF6600"/>
              </a:solidFill>
            </a:endParaRPr>
          </a:p>
          <a:p>
            <a:r>
              <a:rPr lang="zh-CN" altLang="en-US" sz="2000" b="1" dirty="0">
                <a:solidFill>
                  <a:srgbClr val="F9680D"/>
                </a:solidFill>
              </a:rPr>
              <a:t>超最大家数规则</a:t>
            </a:r>
            <a:endParaRPr lang="en-US" altLang="zh-CN" sz="2000" b="1" dirty="0">
              <a:solidFill>
                <a:srgbClr val="FF6600"/>
              </a:solidFill>
            </a:endParaRPr>
          </a:p>
          <a:p>
            <a:r>
              <a:rPr lang="zh-CN" altLang="en-US" sz="2000" b="1" dirty="0">
                <a:solidFill>
                  <a:srgbClr val="F9680D"/>
                </a:solidFill>
              </a:rPr>
              <a:t>商品体积计算规则</a:t>
            </a:r>
            <a:endParaRPr lang="en-US" altLang="zh-CN" sz="2000" b="1" dirty="0">
              <a:solidFill>
                <a:srgbClr val="F9680D"/>
              </a:solidFill>
            </a:endParaRPr>
          </a:p>
          <a:p>
            <a:r>
              <a:rPr lang="zh-CN" altLang="en-US" sz="2000" b="1" dirty="0">
                <a:solidFill>
                  <a:srgbClr val="FF6600"/>
                </a:solidFill>
              </a:rPr>
              <a:t>异常单据处理</a:t>
            </a:r>
            <a:endParaRPr lang="en-US" altLang="zh-CN" sz="2000" b="1" dirty="0">
              <a:solidFill>
                <a:schemeClr val="tx1"/>
              </a:solidFill>
            </a:endParaRPr>
          </a:p>
          <a:p>
            <a:r>
              <a:rPr lang="zh-CN" altLang="en-US" sz="2000" b="1" dirty="0">
                <a:solidFill>
                  <a:srgbClr val="F9680D"/>
                </a:solidFill>
              </a:rPr>
              <a:t>鑫方盛运单管理功能介绍</a:t>
            </a:r>
            <a:endParaRPr lang="en-US" altLang="zh-CN" sz="2000" b="1" dirty="0">
              <a:solidFill>
                <a:srgbClr val="F9680D"/>
              </a:solidFill>
            </a:endParaRPr>
          </a:p>
          <a:p>
            <a:r>
              <a:rPr lang="zh-CN" altLang="en-US" sz="2000" b="1" dirty="0">
                <a:solidFill>
                  <a:srgbClr val="F9680D"/>
                </a:solidFill>
              </a:rPr>
              <a:t>专车包车运单管理功能介绍</a:t>
            </a:r>
            <a:endParaRPr lang="en-US" altLang="zh-CN" sz="2000" b="1" dirty="0">
              <a:solidFill>
                <a:srgbClr val="F9680D"/>
              </a:solidFill>
            </a:endParaRPr>
          </a:p>
          <a:p>
            <a:r>
              <a:rPr lang="zh-CN" altLang="en-US" sz="2000" b="1" dirty="0">
                <a:solidFill>
                  <a:srgbClr val="F9680D"/>
                </a:solidFill>
              </a:rPr>
              <a:t>快递</a:t>
            </a:r>
            <a:r>
              <a:rPr lang="en-US" altLang="zh-CN" sz="2000" b="1" dirty="0">
                <a:solidFill>
                  <a:srgbClr val="F9680D"/>
                </a:solidFill>
              </a:rPr>
              <a:t>/</a:t>
            </a:r>
            <a:r>
              <a:rPr lang="zh-CN" altLang="en-US" sz="2000" b="1" dirty="0">
                <a:solidFill>
                  <a:srgbClr val="F9680D"/>
                </a:solidFill>
              </a:rPr>
              <a:t>快运运单管理功能介绍</a:t>
            </a:r>
            <a:endParaRPr lang="en-US" altLang="zh-CN" sz="2000" b="1" dirty="0">
              <a:solidFill>
                <a:srgbClr val="F9680D"/>
              </a:solidFill>
            </a:endParaRPr>
          </a:p>
          <a:p>
            <a:r>
              <a:rPr lang="zh-CN" altLang="en-US" sz="2000" b="1" dirty="0">
                <a:solidFill>
                  <a:schemeClr val="tx1"/>
                </a:solidFill>
              </a:rPr>
              <a:t>地图组单</a:t>
            </a:r>
            <a:endParaRPr lang="en-US" altLang="zh-CN" sz="2000" b="1" dirty="0">
              <a:solidFill>
                <a:schemeClr val="tx1"/>
              </a:solidFill>
            </a:endParaRPr>
          </a:p>
          <a:p>
            <a:r>
              <a:rPr lang="zh-CN" altLang="en-US" sz="2000" b="1" dirty="0">
                <a:solidFill>
                  <a:srgbClr val="FF6600"/>
                </a:solidFill>
                <a:latin typeface="微软雅黑" panose="020B0503020204020204" pitchFamily="34" charset="-122"/>
                <a:ea typeface="微软雅黑" panose="020B0503020204020204" pitchFamily="34" charset="-122"/>
              </a:rPr>
              <a:t>派车单界面功能介绍</a:t>
            </a:r>
            <a:endParaRPr lang="en-US" altLang="zh-CN" sz="2000" b="1" dirty="0">
              <a:solidFill>
                <a:srgbClr val="FF6600"/>
              </a:solidFill>
            </a:endParaRPr>
          </a:p>
          <a:p>
            <a:r>
              <a:rPr lang="zh-CN" altLang="en-US" sz="2000" b="1" dirty="0">
                <a:solidFill>
                  <a:srgbClr val="F9680D"/>
                </a:solidFill>
              </a:rPr>
              <a:t>轨迹管理</a:t>
            </a:r>
            <a:endParaRPr lang="en-US" altLang="zh-CN" sz="2000" b="1" dirty="0">
              <a:solidFill>
                <a:srgbClr val="F9680D"/>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17878944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91752" y="111314"/>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派车单管理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地图组单</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426647" y="806245"/>
            <a:ext cx="4320480" cy="874407"/>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派车单地图组单界面解读：图标识别</a:t>
            </a:r>
            <a:endParaRPr lang="en-US" altLang="zh-CN" b="1" dirty="0">
              <a:latin typeface="微软雅黑" panose="020B0503020204020204" pitchFamily="34" charset="-122"/>
              <a:ea typeface="微软雅黑" panose="020B0503020204020204" pitchFamily="34" charset="-122"/>
            </a:endParaRPr>
          </a:p>
          <a:p>
            <a:pPr>
              <a:lnSpc>
                <a:spcPct val="150000"/>
              </a:lnSpc>
            </a:pPr>
            <a:endParaRPr lang="en-US" altLang="zh-CN"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164E46BC-F633-45E7-86C7-60D40EC82AC9}"/>
              </a:ext>
            </a:extLst>
          </p:cNvPr>
          <p:cNvPicPr>
            <a:picLocks noChangeAspect="1"/>
          </p:cNvPicPr>
          <p:nvPr/>
        </p:nvPicPr>
        <p:blipFill>
          <a:blip r:embed="rId3"/>
          <a:stretch>
            <a:fillRect/>
          </a:stretch>
        </p:blipFill>
        <p:spPr>
          <a:xfrm>
            <a:off x="4655840" y="1168798"/>
            <a:ext cx="6753923" cy="4756001"/>
          </a:xfrm>
          <a:prstGeom prst="rect">
            <a:avLst/>
          </a:prstGeom>
        </p:spPr>
      </p:pic>
      <p:pic>
        <p:nvPicPr>
          <p:cNvPr id="7" name="图片 6">
            <a:extLst>
              <a:ext uri="{FF2B5EF4-FFF2-40B4-BE49-F238E27FC236}">
                <a16:creationId xmlns:a16="http://schemas.microsoft.com/office/drawing/2014/main" id="{1B0706FA-FC9B-481F-8272-193CEF676B7E}"/>
              </a:ext>
            </a:extLst>
          </p:cNvPr>
          <p:cNvPicPr>
            <a:picLocks noChangeAspect="1"/>
          </p:cNvPicPr>
          <p:nvPr/>
        </p:nvPicPr>
        <p:blipFill>
          <a:blip r:embed="rId4"/>
          <a:stretch>
            <a:fillRect/>
          </a:stretch>
        </p:blipFill>
        <p:spPr>
          <a:xfrm>
            <a:off x="636879" y="1293244"/>
            <a:ext cx="695800" cy="723345"/>
          </a:xfrm>
          <a:prstGeom prst="rect">
            <a:avLst/>
          </a:prstGeom>
        </p:spPr>
      </p:pic>
      <p:pic>
        <p:nvPicPr>
          <p:cNvPr id="11" name="图片 10">
            <a:extLst>
              <a:ext uri="{FF2B5EF4-FFF2-40B4-BE49-F238E27FC236}">
                <a16:creationId xmlns:a16="http://schemas.microsoft.com/office/drawing/2014/main" id="{4C90B59F-2A68-44D1-B03F-A4BBE6ED37CC}"/>
              </a:ext>
            </a:extLst>
          </p:cNvPr>
          <p:cNvPicPr>
            <a:picLocks noChangeAspect="1"/>
          </p:cNvPicPr>
          <p:nvPr/>
        </p:nvPicPr>
        <p:blipFill>
          <a:blip r:embed="rId5"/>
          <a:stretch>
            <a:fillRect/>
          </a:stretch>
        </p:blipFill>
        <p:spPr>
          <a:xfrm>
            <a:off x="641754" y="2091671"/>
            <a:ext cx="666411" cy="719724"/>
          </a:xfrm>
          <a:prstGeom prst="rect">
            <a:avLst/>
          </a:prstGeom>
        </p:spPr>
      </p:pic>
      <p:pic>
        <p:nvPicPr>
          <p:cNvPr id="13" name="图片 12">
            <a:extLst>
              <a:ext uri="{FF2B5EF4-FFF2-40B4-BE49-F238E27FC236}">
                <a16:creationId xmlns:a16="http://schemas.microsoft.com/office/drawing/2014/main" id="{2241D317-D4E5-47ED-ACFD-155A3B9CC94C}"/>
              </a:ext>
            </a:extLst>
          </p:cNvPr>
          <p:cNvPicPr>
            <a:picLocks noChangeAspect="1"/>
          </p:cNvPicPr>
          <p:nvPr/>
        </p:nvPicPr>
        <p:blipFill>
          <a:blip r:embed="rId6"/>
          <a:stretch>
            <a:fillRect/>
          </a:stretch>
        </p:blipFill>
        <p:spPr>
          <a:xfrm>
            <a:off x="606642" y="2853916"/>
            <a:ext cx="726038" cy="702617"/>
          </a:xfrm>
          <a:prstGeom prst="rect">
            <a:avLst/>
          </a:prstGeom>
        </p:spPr>
      </p:pic>
      <p:pic>
        <p:nvPicPr>
          <p:cNvPr id="15" name="图片 14">
            <a:extLst>
              <a:ext uri="{FF2B5EF4-FFF2-40B4-BE49-F238E27FC236}">
                <a16:creationId xmlns:a16="http://schemas.microsoft.com/office/drawing/2014/main" id="{EE6D5A12-30A8-4898-AAF8-77A955DE505D}"/>
              </a:ext>
            </a:extLst>
          </p:cNvPr>
          <p:cNvPicPr>
            <a:picLocks noChangeAspect="1"/>
          </p:cNvPicPr>
          <p:nvPr/>
        </p:nvPicPr>
        <p:blipFill>
          <a:blip r:embed="rId7"/>
          <a:stretch>
            <a:fillRect/>
          </a:stretch>
        </p:blipFill>
        <p:spPr>
          <a:xfrm>
            <a:off x="560419" y="3501555"/>
            <a:ext cx="956588" cy="765270"/>
          </a:xfrm>
          <a:prstGeom prst="rect">
            <a:avLst/>
          </a:prstGeom>
        </p:spPr>
      </p:pic>
      <p:pic>
        <p:nvPicPr>
          <p:cNvPr id="17" name="图片 16">
            <a:extLst>
              <a:ext uri="{FF2B5EF4-FFF2-40B4-BE49-F238E27FC236}">
                <a16:creationId xmlns:a16="http://schemas.microsoft.com/office/drawing/2014/main" id="{B43F63C4-A6BC-4188-99E1-4553FADBF5FB}"/>
              </a:ext>
            </a:extLst>
          </p:cNvPr>
          <p:cNvPicPr>
            <a:picLocks noChangeAspect="1"/>
          </p:cNvPicPr>
          <p:nvPr/>
        </p:nvPicPr>
        <p:blipFill>
          <a:blip r:embed="rId8"/>
          <a:stretch>
            <a:fillRect/>
          </a:stretch>
        </p:blipFill>
        <p:spPr>
          <a:xfrm>
            <a:off x="606641" y="4293570"/>
            <a:ext cx="896731" cy="647639"/>
          </a:xfrm>
          <a:prstGeom prst="rect">
            <a:avLst/>
          </a:prstGeom>
        </p:spPr>
      </p:pic>
      <p:pic>
        <p:nvPicPr>
          <p:cNvPr id="19" name="图片 18">
            <a:extLst>
              <a:ext uri="{FF2B5EF4-FFF2-40B4-BE49-F238E27FC236}">
                <a16:creationId xmlns:a16="http://schemas.microsoft.com/office/drawing/2014/main" id="{52EA534E-F34B-4F6C-BB25-6EE979010EBE}"/>
              </a:ext>
            </a:extLst>
          </p:cNvPr>
          <p:cNvPicPr>
            <a:picLocks noChangeAspect="1"/>
          </p:cNvPicPr>
          <p:nvPr/>
        </p:nvPicPr>
        <p:blipFill>
          <a:blip r:embed="rId9"/>
          <a:stretch>
            <a:fillRect/>
          </a:stretch>
        </p:blipFill>
        <p:spPr>
          <a:xfrm>
            <a:off x="636878" y="5149975"/>
            <a:ext cx="671287" cy="717583"/>
          </a:xfrm>
          <a:prstGeom prst="rect">
            <a:avLst/>
          </a:prstGeom>
        </p:spPr>
      </p:pic>
      <p:pic>
        <p:nvPicPr>
          <p:cNvPr id="21" name="图片 20">
            <a:extLst>
              <a:ext uri="{FF2B5EF4-FFF2-40B4-BE49-F238E27FC236}">
                <a16:creationId xmlns:a16="http://schemas.microsoft.com/office/drawing/2014/main" id="{20A56000-9F90-494C-AF91-D428751EEB7A}"/>
              </a:ext>
            </a:extLst>
          </p:cNvPr>
          <p:cNvPicPr>
            <a:picLocks noChangeAspect="1"/>
          </p:cNvPicPr>
          <p:nvPr/>
        </p:nvPicPr>
        <p:blipFill>
          <a:blip r:embed="rId10"/>
          <a:stretch>
            <a:fillRect/>
          </a:stretch>
        </p:blipFill>
        <p:spPr>
          <a:xfrm>
            <a:off x="697542" y="6069200"/>
            <a:ext cx="700908" cy="660856"/>
          </a:xfrm>
          <a:prstGeom prst="rect">
            <a:avLst/>
          </a:prstGeom>
        </p:spPr>
      </p:pic>
      <p:sp>
        <p:nvSpPr>
          <p:cNvPr id="22" name="文本框 21">
            <a:extLst>
              <a:ext uri="{FF2B5EF4-FFF2-40B4-BE49-F238E27FC236}">
                <a16:creationId xmlns:a16="http://schemas.microsoft.com/office/drawing/2014/main" id="{0F957EBF-94AA-4424-8337-6C8157CDE2FD}"/>
              </a:ext>
            </a:extLst>
          </p:cNvPr>
          <p:cNvSpPr txBox="1"/>
          <p:nvPr/>
        </p:nvSpPr>
        <p:spPr>
          <a:xfrm>
            <a:off x="1971797" y="1475399"/>
            <a:ext cx="1440160" cy="369332"/>
          </a:xfrm>
          <a:prstGeom prst="rect">
            <a:avLst/>
          </a:prstGeom>
          <a:noFill/>
        </p:spPr>
        <p:txBody>
          <a:bodyPr wrap="square" rtlCol="0">
            <a:spAutoFit/>
          </a:bodyPr>
          <a:lstStyle/>
          <a:p>
            <a:r>
              <a:rPr lang="zh-CN" altLang="en-US" dirty="0"/>
              <a:t>发货仓</a:t>
            </a:r>
          </a:p>
        </p:txBody>
      </p:sp>
      <p:sp>
        <p:nvSpPr>
          <p:cNvPr id="23" name="文本框 22">
            <a:extLst>
              <a:ext uri="{FF2B5EF4-FFF2-40B4-BE49-F238E27FC236}">
                <a16:creationId xmlns:a16="http://schemas.microsoft.com/office/drawing/2014/main" id="{B44A59EF-4ABD-4076-930D-230561929164}"/>
              </a:ext>
            </a:extLst>
          </p:cNvPr>
          <p:cNvSpPr txBox="1"/>
          <p:nvPr/>
        </p:nvSpPr>
        <p:spPr>
          <a:xfrm>
            <a:off x="1744154" y="2227458"/>
            <a:ext cx="1759558" cy="369332"/>
          </a:xfrm>
          <a:prstGeom prst="rect">
            <a:avLst/>
          </a:prstGeom>
          <a:noFill/>
        </p:spPr>
        <p:txBody>
          <a:bodyPr wrap="square" rtlCol="0">
            <a:spAutoFit/>
          </a:bodyPr>
          <a:lstStyle/>
          <a:p>
            <a:r>
              <a:rPr lang="zh-CN" altLang="en-US" dirty="0"/>
              <a:t>紧急配送订单</a:t>
            </a:r>
          </a:p>
        </p:txBody>
      </p:sp>
      <p:sp>
        <p:nvSpPr>
          <p:cNvPr id="24" name="文本框 23">
            <a:extLst>
              <a:ext uri="{FF2B5EF4-FFF2-40B4-BE49-F238E27FC236}">
                <a16:creationId xmlns:a16="http://schemas.microsoft.com/office/drawing/2014/main" id="{C5361165-65AD-4DA9-A89E-F9A6135EB241}"/>
              </a:ext>
            </a:extLst>
          </p:cNvPr>
          <p:cNvSpPr txBox="1"/>
          <p:nvPr/>
        </p:nvSpPr>
        <p:spPr>
          <a:xfrm>
            <a:off x="1739120" y="2979225"/>
            <a:ext cx="1759558" cy="369332"/>
          </a:xfrm>
          <a:prstGeom prst="rect">
            <a:avLst/>
          </a:prstGeom>
          <a:noFill/>
        </p:spPr>
        <p:txBody>
          <a:bodyPr wrap="square" rtlCol="0">
            <a:spAutoFit/>
          </a:bodyPr>
          <a:lstStyle/>
          <a:p>
            <a:r>
              <a:rPr lang="zh-CN" altLang="en-US" dirty="0"/>
              <a:t>配送退货申请</a:t>
            </a:r>
          </a:p>
        </p:txBody>
      </p:sp>
      <p:sp>
        <p:nvSpPr>
          <p:cNvPr id="25" name="文本框 24">
            <a:extLst>
              <a:ext uri="{FF2B5EF4-FFF2-40B4-BE49-F238E27FC236}">
                <a16:creationId xmlns:a16="http://schemas.microsoft.com/office/drawing/2014/main" id="{E0EA60ED-C0FF-47AD-9AC6-5D253E248A75}"/>
              </a:ext>
            </a:extLst>
          </p:cNvPr>
          <p:cNvSpPr txBox="1"/>
          <p:nvPr/>
        </p:nvSpPr>
        <p:spPr>
          <a:xfrm>
            <a:off x="1866807" y="3726012"/>
            <a:ext cx="1440160" cy="369332"/>
          </a:xfrm>
          <a:prstGeom prst="rect">
            <a:avLst/>
          </a:prstGeom>
          <a:noFill/>
        </p:spPr>
        <p:txBody>
          <a:bodyPr wrap="square" rtlCol="0">
            <a:spAutoFit/>
          </a:bodyPr>
          <a:lstStyle/>
          <a:p>
            <a:r>
              <a:rPr lang="zh-CN" altLang="en-US" dirty="0"/>
              <a:t>专线订单</a:t>
            </a:r>
          </a:p>
        </p:txBody>
      </p:sp>
      <p:sp>
        <p:nvSpPr>
          <p:cNvPr id="27" name="文本框 26">
            <a:extLst>
              <a:ext uri="{FF2B5EF4-FFF2-40B4-BE49-F238E27FC236}">
                <a16:creationId xmlns:a16="http://schemas.microsoft.com/office/drawing/2014/main" id="{BFECA19E-BF09-4473-A2FC-FA6A67EFF0C2}"/>
              </a:ext>
            </a:extLst>
          </p:cNvPr>
          <p:cNvSpPr txBox="1"/>
          <p:nvPr/>
        </p:nvSpPr>
        <p:spPr>
          <a:xfrm>
            <a:off x="1849963" y="4432723"/>
            <a:ext cx="1440160" cy="369332"/>
          </a:xfrm>
          <a:prstGeom prst="rect">
            <a:avLst/>
          </a:prstGeom>
          <a:noFill/>
        </p:spPr>
        <p:txBody>
          <a:bodyPr wrap="square" rtlCol="0">
            <a:spAutoFit/>
          </a:bodyPr>
          <a:lstStyle/>
          <a:p>
            <a:r>
              <a:rPr lang="zh-CN" altLang="en-US" dirty="0"/>
              <a:t>配送订单</a:t>
            </a:r>
          </a:p>
        </p:txBody>
      </p:sp>
      <p:sp>
        <p:nvSpPr>
          <p:cNvPr id="29" name="文本框 28">
            <a:extLst>
              <a:ext uri="{FF2B5EF4-FFF2-40B4-BE49-F238E27FC236}">
                <a16:creationId xmlns:a16="http://schemas.microsoft.com/office/drawing/2014/main" id="{FC57E06E-6A65-4C77-8860-5ED3782609F1}"/>
              </a:ext>
            </a:extLst>
          </p:cNvPr>
          <p:cNvSpPr txBox="1"/>
          <p:nvPr/>
        </p:nvSpPr>
        <p:spPr>
          <a:xfrm>
            <a:off x="1796352" y="5324100"/>
            <a:ext cx="1759557" cy="369332"/>
          </a:xfrm>
          <a:prstGeom prst="rect">
            <a:avLst/>
          </a:prstGeom>
          <a:noFill/>
        </p:spPr>
        <p:txBody>
          <a:bodyPr wrap="square" rtlCol="0">
            <a:spAutoFit/>
          </a:bodyPr>
          <a:lstStyle/>
          <a:p>
            <a:r>
              <a:rPr lang="zh-CN" altLang="en-US" dirty="0"/>
              <a:t>接货单（送货）</a:t>
            </a:r>
          </a:p>
        </p:txBody>
      </p:sp>
      <p:sp>
        <p:nvSpPr>
          <p:cNvPr id="31" name="文本框 30">
            <a:extLst>
              <a:ext uri="{FF2B5EF4-FFF2-40B4-BE49-F238E27FC236}">
                <a16:creationId xmlns:a16="http://schemas.microsoft.com/office/drawing/2014/main" id="{D9D79E38-13B4-404E-8A16-0FC10930C708}"/>
              </a:ext>
            </a:extLst>
          </p:cNvPr>
          <p:cNvSpPr txBox="1"/>
          <p:nvPr/>
        </p:nvSpPr>
        <p:spPr>
          <a:xfrm>
            <a:off x="1767266" y="6089555"/>
            <a:ext cx="1759557" cy="369332"/>
          </a:xfrm>
          <a:prstGeom prst="rect">
            <a:avLst/>
          </a:prstGeom>
          <a:noFill/>
        </p:spPr>
        <p:txBody>
          <a:bodyPr wrap="square" rtlCol="0">
            <a:spAutoFit/>
          </a:bodyPr>
          <a:lstStyle/>
          <a:p>
            <a:r>
              <a:rPr lang="zh-CN" altLang="en-US" dirty="0"/>
              <a:t>接货单（取货）</a:t>
            </a:r>
          </a:p>
        </p:txBody>
      </p:sp>
    </p:spTree>
    <p:extLst>
      <p:ext uri="{BB962C8B-B14F-4D97-AF65-F5344CB8AC3E}">
        <p14:creationId xmlns:p14="http://schemas.microsoft.com/office/powerpoint/2010/main" val="29259266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54941" y="142742"/>
            <a:ext cx="3198371" cy="1200329"/>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派车单管理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地图组单</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262953" y="1693000"/>
            <a:ext cx="5118276" cy="1289905"/>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地图组单界面解读：</a:t>
            </a:r>
            <a:r>
              <a:rPr lang="zh-CN" altLang="en-US" dirty="0">
                <a:latin typeface="微软雅黑" panose="020B0503020204020204" pitchFamily="34" charset="-122"/>
                <a:ea typeface="微软雅黑" panose="020B0503020204020204" pitchFamily="34" charset="-122"/>
              </a:rPr>
              <a:t>异常订单地图不显示，根据列表选择需要展示的单据。</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164E46BC-F633-45E7-86C7-60D40EC82AC9}"/>
              </a:ext>
            </a:extLst>
          </p:cNvPr>
          <p:cNvPicPr>
            <a:picLocks noChangeAspect="1"/>
          </p:cNvPicPr>
          <p:nvPr/>
        </p:nvPicPr>
        <p:blipFill>
          <a:blip r:embed="rId3"/>
          <a:stretch>
            <a:fillRect/>
          </a:stretch>
        </p:blipFill>
        <p:spPr>
          <a:xfrm>
            <a:off x="5591944" y="850394"/>
            <a:ext cx="5817819" cy="2938646"/>
          </a:xfrm>
          <a:prstGeom prst="rect">
            <a:avLst/>
          </a:prstGeom>
        </p:spPr>
      </p:pic>
      <p:sp>
        <p:nvSpPr>
          <p:cNvPr id="2" name="文本框 1">
            <a:extLst>
              <a:ext uri="{FF2B5EF4-FFF2-40B4-BE49-F238E27FC236}">
                <a16:creationId xmlns:a16="http://schemas.microsoft.com/office/drawing/2014/main" id="{FCAADBE8-8508-4CA7-AD59-EB69043E2194}"/>
              </a:ext>
            </a:extLst>
          </p:cNvPr>
          <p:cNvSpPr txBox="1"/>
          <p:nvPr/>
        </p:nvSpPr>
        <p:spPr>
          <a:xfrm>
            <a:off x="154941" y="2699187"/>
            <a:ext cx="5334300" cy="2951898"/>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拆单：</a:t>
            </a:r>
            <a:r>
              <a:rPr lang="zh-CN" altLang="en-US" dirty="0">
                <a:latin typeface="微软雅黑" panose="020B0503020204020204" pitchFamily="34" charset="-122"/>
                <a:ea typeface="微软雅黑" panose="020B0503020204020204" pitchFamily="34" charset="-122"/>
              </a:rPr>
              <a:t>有拆单行为单据且是待组单状态。</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限行：</a:t>
            </a:r>
            <a:r>
              <a:rPr lang="zh-CN" altLang="en-US" dirty="0">
                <a:latin typeface="微软雅黑" panose="020B0503020204020204" pitchFamily="34" charset="-122"/>
                <a:ea typeface="微软雅黑" panose="020B0503020204020204" pitchFamily="34" charset="-122"/>
              </a:rPr>
              <a:t>点击展示的单据、勾选限行界面展示限行展示的单据。</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信息展示</a:t>
            </a:r>
            <a:r>
              <a:rPr lang="en-US" altLang="zh-CN" b="1"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展示体积、重量、最长边、最迟送货时间。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定位：</a:t>
            </a:r>
            <a:r>
              <a:rPr lang="zh-CN" altLang="en-US" dirty="0">
                <a:latin typeface="微软雅黑" panose="020B0503020204020204" pitchFamily="34" charset="-122"/>
                <a:ea typeface="微软雅黑" panose="020B0503020204020204" pitchFamily="34" charset="-122"/>
              </a:rPr>
              <a:t>点击想要展示的单据输入单据号可界面定位（精准定位不支持模糊查询）。</a:t>
            </a:r>
            <a:endParaRPr lang="en-US" altLang="zh-CN"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3E1734CB-1F4C-46E5-8D1F-F8CA73152880}"/>
              </a:ext>
            </a:extLst>
          </p:cNvPr>
          <p:cNvPicPr>
            <a:picLocks noChangeAspect="1"/>
          </p:cNvPicPr>
          <p:nvPr/>
        </p:nvPicPr>
        <p:blipFill>
          <a:blip r:embed="rId4"/>
          <a:stretch>
            <a:fillRect/>
          </a:stretch>
        </p:blipFill>
        <p:spPr>
          <a:xfrm>
            <a:off x="5591944" y="3962787"/>
            <a:ext cx="5817819" cy="2752471"/>
          </a:xfrm>
          <a:prstGeom prst="rect">
            <a:avLst/>
          </a:prstGeom>
        </p:spPr>
      </p:pic>
    </p:spTree>
    <p:extLst>
      <p:ext uri="{BB962C8B-B14F-4D97-AF65-F5344CB8AC3E}">
        <p14:creationId xmlns:p14="http://schemas.microsoft.com/office/powerpoint/2010/main" val="22260806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0" y="142742"/>
            <a:ext cx="3198371" cy="1200329"/>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派车单管理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地图组单</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258382" y="2060848"/>
            <a:ext cx="5879977" cy="3782895"/>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筛选：</a:t>
            </a:r>
            <a:r>
              <a:rPr lang="zh-CN" altLang="en-US" dirty="0">
                <a:latin typeface="微软雅黑" panose="020B0503020204020204" pitchFamily="34" charset="-122"/>
                <a:ea typeface="微软雅黑" panose="020B0503020204020204" pitchFamily="34" charset="-122"/>
              </a:rPr>
              <a:t>可根据界面展示内容筛选不同单据、不同时间类型的单据。</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当前运力：</a:t>
            </a:r>
            <a:r>
              <a:rPr lang="zh-CN" altLang="en-US" dirty="0">
                <a:latin typeface="微软雅黑" panose="020B0503020204020204" pitchFamily="34" charset="-122"/>
                <a:ea typeface="微软雅黑" panose="020B0503020204020204" pitchFamily="34" charset="-122"/>
              </a:rPr>
              <a:t>当前运力展示出各种状态下的车辆多少台及转换动态运力（天津到京南多少车、京北到京南多少车）。</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工具：</a:t>
            </a:r>
            <a:r>
              <a:rPr lang="zh-CN" altLang="en-US" dirty="0">
                <a:latin typeface="微软雅黑" panose="020B0503020204020204" pitchFamily="34" charset="-122"/>
                <a:ea typeface="微软雅黑" panose="020B0503020204020204" pitchFamily="34" charset="-122"/>
              </a:rPr>
              <a:t>共计三中其中两种是地图圈单选择单据用的。</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刷新按钮：</a:t>
            </a:r>
            <a:r>
              <a:rPr lang="zh-CN" altLang="en-US" dirty="0">
                <a:latin typeface="微软雅黑" panose="020B0503020204020204" pitchFamily="34" charset="-122"/>
                <a:ea typeface="微软雅黑" panose="020B0503020204020204" pitchFamily="34" charset="-122"/>
              </a:rPr>
              <a:t>点击可刷新当前地图界面单据。</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b="1"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14320694-52D4-4746-B2E5-D58F6B9DF219}"/>
              </a:ext>
            </a:extLst>
          </p:cNvPr>
          <p:cNvPicPr>
            <a:picLocks noChangeAspect="1"/>
          </p:cNvPicPr>
          <p:nvPr/>
        </p:nvPicPr>
        <p:blipFill>
          <a:blip r:embed="rId3"/>
          <a:stretch>
            <a:fillRect/>
          </a:stretch>
        </p:blipFill>
        <p:spPr>
          <a:xfrm>
            <a:off x="6192688" y="969543"/>
            <a:ext cx="5591944" cy="2536400"/>
          </a:xfrm>
          <a:prstGeom prst="rect">
            <a:avLst/>
          </a:prstGeom>
        </p:spPr>
      </p:pic>
      <p:pic>
        <p:nvPicPr>
          <p:cNvPr id="9" name="图片 8">
            <a:extLst>
              <a:ext uri="{FF2B5EF4-FFF2-40B4-BE49-F238E27FC236}">
                <a16:creationId xmlns:a16="http://schemas.microsoft.com/office/drawing/2014/main" id="{C86F0F68-0821-4B63-AE8C-8419DEE99B5F}"/>
              </a:ext>
            </a:extLst>
          </p:cNvPr>
          <p:cNvPicPr>
            <a:picLocks noChangeAspect="1"/>
          </p:cNvPicPr>
          <p:nvPr/>
        </p:nvPicPr>
        <p:blipFill>
          <a:blip r:embed="rId4"/>
          <a:stretch>
            <a:fillRect/>
          </a:stretch>
        </p:blipFill>
        <p:spPr>
          <a:xfrm>
            <a:off x="6192688" y="3798839"/>
            <a:ext cx="5591944" cy="2808336"/>
          </a:xfrm>
          <a:prstGeom prst="rect">
            <a:avLst/>
          </a:prstGeom>
        </p:spPr>
      </p:pic>
    </p:spTree>
    <p:extLst>
      <p:ext uri="{BB962C8B-B14F-4D97-AF65-F5344CB8AC3E}">
        <p14:creationId xmlns:p14="http://schemas.microsoft.com/office/powerpoint/2010/main" val="22009983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19336" y="72982"/>
            <a:ext cx="3198371" cy="1200329"/>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派车单管理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地图组单</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294799" y="1412776"/>
            <a:ext cx="5118276" cy="5029390"/>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点击地图图标展示图片中的信息点击查看互斥商品则显示互斥的商品展示出来。</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点击</a:t>
            </a:r>
            <a:r>
              <a:rPr lang="en-US" altLang="zh-CN" dirty="0">
                <a:solidFill>
                  <a:srgbClr val="FF6600"/>
                </a:solidFill>
                <a:latin typeface="微软雅黑" panose="020B0503020204020204" pitchFamily="34" charset="-122"/>
                <a:ea typeface="微软雅黑" panose="020B0503020204020204" pitchFamily="34" charset="-122"/>
              </a:rPr>
              <a:t>【</a:t>
            </a:r>
            <a:r>
              <a:rPr lang="zh-CN" altLang="en-US" dirty="0">
                <a:solidFill>
                  <a:srgbClr val="FF6600"/>
                </a:solidFill>
                <a:latin typeface="微软雅黑" panose="020B0503020204020204" pitchFamily="34" charset="-122"/>
                <a:ea typeface="微软雅黑" panose="020B0503020204020204" pitchFamily="34" charset="-122"/>
              </a:rPr>
              <a:t>查看</a:t>
            </a:r>
            <a:r>
              <a:rPr lang="en-US" altLang="zh-CN" dirty="0">
                <a:solidFill>
                  <a:srgbClr val="FF6600"/>
                </a:solidFill>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则显示商品明细同时可在此界面拆单，也可根据商品备货属性</a:t>
            </a:r>
            <a:r>
              <a:rPr lang="en-US" altLang="zh-CN" dirty="0">
                <a:latin typeface="微软雅黑" panose="020B0503020204020204" pitchFamily="34" charset="-122"/>
                <a:ea typeface="微软雅黑" panose="020B0503020204020204" pitchFamily="34" charset="-122"/>
              </a:rPr>
              <a:t>KFC</a:t>
            </a:r>
            <a:r>
              <a:rPr lang="zh-CN" altLang="en-US" dirty="0">
                <a:latin typeface="微软雅黑" panose="020B0503020204020204" pitchFamily="34" charset="-122"/>
                <a:ea typeface="微软雅黑" panose="020B0503020204020204" pitchFamily="34" charset="-122"/>
              </a:rPr>
              <a:t>来查看商品、显示备注信息、体积、重量、最长边、单据号、来辅助组单。</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点击</a:t>
            </a:r>
            <a:r>
              <a:rPr lang="en-US" altLang="zh-CN" dirty="0">
                <a:solidFill>
                  <a:srgbClr val="FF6600"/>
                </a:solidFill>
                <a:latin typeface="微软雅黑" panose="020B0503020204020204" pitchFamily="34" charset="-122"/>
                <a:ea typeface="微软雅黑" panose="020B0503020204020204" pitchFamily="34" charset="-122"/>
              </a:rPr>
              <a:t>【</a:t>
            </a:r>
            <a:r>
              <a:rPr lang="zh-CN" altLang="en-US" dirty="0">
                <a:solidFill>
                  <a:srgbClr val="FF6600"/>
                </a:solidFill>
                <a:latin typeface="微软雅黑" panose="020B0503020204020204" pitchFamily="34" charset="-122"/>
                <a:ea typeface="微软雅黑" panose="020B0503020204020204" pitchFamily="34" charset="-122"/>
              </a:rPr>
              <a:t>基点圈单</a:t>
            </a:r>
            <a:r>
              <a:rPr lang="en-US" altLang="zh-CN" dirty="0">
                <a:solidFill>
                  <a:srgbClr val="FF6600"/>
                </a:solidFill>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、选择单据输入公里数圈选该公里数范围内的单据，选择派车单则显示该订单的行政区域确定后跳转派车单列表界面展示大兴区所有派车单。</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a:t>
            </a:r>
          </a:p>
        </p:txBody>
      </p:sp>
      <p:pic>
        <p:nvPicPr>
          <p:cNvPr id="6" name="图片 5">
            <a:extLst>
              <a:ext uri="{FF2B5EF4-FFF2-40B4-BE49-F238E27FC236}">
                <a16:creationId xmlns:a16="http://schemas.microsoft.com/office/drawing/2014/main" id="{1ADE8ADD-C6DD-4B6D-AF8F-07AF43526606}"/>
              </a:ext>
            </a:extLst>
          </p:cNvPr>
          <p:cNvPicPr>
            <a:picLocks noChangeAspect="1"/>
          </p:cNvPicPr>
          <p:nvPr/>
        </p:nvPicPr>
        <p:blipFill>
          <a:blip r:embed="rId3"/>
          <a:stretch>
            <a:fillRect/>
          </a:stretch>
        </p:blipFill>
        <p:spPr>
          <a:xfrm>
            <a:off x="5447928" y="1023358"/>
            <a:ext cx="6096000" cy="2732192"/>
          </a:xfrm>
          <a:prstGeom prst="rect">
            <a:avLst/>
          </a:prstGeom>
        </p:spPr>
      </p:pic>
      <p:pic>
        <p:nvPicPr>
          <p:cNvPr id="8" name="图片 7">
            <a:extLst>
              <a:ext uri="{FF2B5EF4-FFF2-40B4-BE49-F238E27FC236}">
                <a16:creationId xmlns:a16="http://schemas.microsoft.com/office/drawing/2014/main" id="{3ED0A0AB-6765-454E-8271-5E0A63E05160}"/>
              </a:ext>
            </a:extLst>
          </p:cNvPr>
          <p:cNvPicPr>
            <a:picLocks noChangeAspect="1"/>
          </p:cNvPicPr>
          <p:nvPr/>
        </p:nvPicPr>
        <p:blipFill>
          <a:blip r:embed="rId4"/>
          <a:stretch>
            <a:fillRect/>
          </a:stretch>
        </p:blipFill>
        <p:spPr>
          <a:xfrm>
            <a:off x="5481246" y="3966200"/>
            <a:ext cx="6023992" cy="2732193"/>
          </a:xfrm>
          <a:prstGeom prst="rect">
            <a:avLst/>
          </a:prstGeom>
        </p:spPr>
      </p:pic>
    </p:spTree>
    <p:extLst>
      <p:ext uri="{BB962C8B-B14F-4D97-AF65-F5344CB8AC3E}">
        <p14:creationId xmlns:p14="http://schemas.microsoft.com/office/powerpoint/2010/main" val="3069442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69972" y="137978"/>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派车单管理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地图组单</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416153" y="968975"/>
            <a:ext cx="5197990" cy="5860387"/>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列表选择需要展示的单据或者通过筛选出想要展示的单据，然后展示的单据在地图上以点位形式展示出来、选用工具圈选订单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创建卡片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点击卡片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地图圈选订单点击确定后界面显示添加成功，或者点击图标右击实现添加单据，添加成功的单据地图上以五角星图形展示。</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卡片可删除</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删除后单据恢复界面展示。</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查看按钮：</a:t>
            </a:r>
            <a:r>
              <a:rPr lang="zh-CN" altLang="en-US" dirty="0">
                <a:latin typeface="微软雅黑" panose="020B0503020204020204" pitchFamily="34" charset="-122"/>
                <a:ea typeface="微软雅黑" panose="020B0503020204020204" pitchFamily="34" charset="-122"/>
              </a:rPr>
              <a:t>进入单据展示可单独删除。</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路径规划：</a:t>
            </a:r>
            <a:r>
              <a:rPr lang="zh-CN" altLang="en-US" dirty="0">
                <a:latin typeface="微软雅黑" panose="020B0503020204020204" pitchFamily="34" charset="-122"/>
                <a:ea typeface="微软雅黑" panose="020B0503020204020204" pitchFamily="34" charset="-122"/>
              </a:rPr>
              <a:t>进入路径规划界面完成后返回此界面。</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确认创建：</a:t>
            </a:r>
            <a:r>
              <a:rPr lang="zh-CN" altLang="en-US" dirty="0">
                <a:latin typeface="微软雅黑" panose="020B0503020204020204" pitchFamily="34" charset="-122"/>
                <a:ea typeface="微软雅黑" panose="020B0503020204020204" pitchFamily="34" charset="-122"/>
              </a:rPr>
              <a:t>点击此按钮直接跳转到派车单界面，操作完成返回地图界面。</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b="1" dirty="0">
                <a:latin typeface="微软雅黑" panose="020B0503020204020204" pitchFamily="34" charset="-122"/>
                <a:ea typeface="微软雅黑" panose="020B0503020204020204" pitchFamily="34" charset="-122"/>
              </a:rPr>
              <a:t>          </a:t>
            </a:r>
          </a:p>
        </p:txBody>
      </p:sp>
      <p:pic>
        <p:nvPicPr>
          <p:cNvPr id="3" name="图片 2">
            <a:extLst>
              <a:ext uri="{FF2B5EF4-FFF2-40B4-BE49-F238E27FC236}">
                <a16:creationId xmlns:a16="http://schemas.microsoft.com/office/drawing/2014/main" id="{6E130277-78A8-4271-9D28-53AA4BEF2730}"/>
              </a:ext>
            </a:extLst>
          </p:cNvPr>
          <p:cNvPicPr>
            <a:picLocks noChangeAspect="1"/>
          </p:cNvPicPr>
          <p:nvPr/>
        </p:nvPicPr>
        <p:blipFill>
          <a:blip r:embed="rId3"/>
          <a:stretch>
            <a:fillRect/>
          </a:stretch>
        </p:blipFill>
        <p:spPr>
          <a:xfrm>
            <a:off x="5735960" y="972881"/>
            <a:ext cx="6251080" cy="5110367"/>
          </a:xfrm>
          <a:prstGeom prst="rect">
            <a:avLst/>
          </a:prstGeom>
          <a:ln>
            <a:noFill/>
          </a:ln>
          <a:effectLst>
            <a:outerShdw blurRad="292100" dist="139700" dir="2700000" algn="tl" rotWithShape="0">
              <a:srgbClr val="333333">
                <a:alpha val="65000"/>
              </a:srgbClr>
            </a:outerShdw>
          </a:effectLst>
        </p:spPr>
      </p:pic>
      <p:sp>
        <p:nvSpPr>
          <p:cNvPr id="5" name="文本框 4">
            <a:extLst>
              <a:ext uri="{FF2B5EF4-FFF2-40B4-BE49-F238E27FC236}">
                <a16:creationId xmlns:a16="http://schemas.microsoft.com/office/drawing/2014/main" id="{BB6D0BE8-F47C-4D82-9C6B-4560868A2BC4}"/>
              </a:ext>
            </a:extLst>
          </p:cNvPr>
          <p:cNvSpPr txBox="1"/>
          <p:nvPr/>
        </p:nvSpPr>
        <p:spPr>
          <a:xfrm>
            <a:off x="2279576" y="6097202"/>
            <a:ext cx="6984776" cy="646331"/>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注意：单选订单会将附近</a:t>
            </a:r>
            <a:r>
              <a:rPr lang="en-US" altLang="zh-CN" b="1" dirty="0">
                <a:solidFill>
                  <a:srgbClr val="FF0000"/>
                </a:solidFill>
                <a:latin typeface="微软雅黑" panose="020B0503020204020204" pitchFamily="34" charset="-122"/>
                <a:ea typeface="微软雅黑" panose="020B0503020204020204" pitchFamily="34" charset="-122"/>
              </a:rPr>
              <a:t>100</a:t>
            </a:r>
            <a:r>
              <a:rPr lang="zh-CN" altLang="en-US" b="1" dirty="0">
                <a:solidFill>
                  <a:srgbClr val="FF0000"/>
                </a:solidFill>
                <a:latin typeface="微软雅黑" panose="020B0503020204020204" pitchFamily="34" charset="-122"/>
                <a:ea typeface="微软雅黑" panose="020B0503020204020204" pitchFamily="34" charset="-122"/>
              </a:rPr>
              <a:t>米订单代进去，连接代送、有退货、有加货单据都会级联到卡片中，其中连接代送是绑定关系不可拆开。</a:t>
            </a:r>
            <a:endParaRPr lang="zh-CN" altLang="en-US" dirty="0">
              <a:solidFill>
                <a:srgbClr val="FF0000"/>
              </a:solidFill>
            </a:endParaRPr>
          </a:p>
        </p:txBody>
      </p:sp>
    </p:spTree>
    <p:extLst>
      <p:ext uri="{BB962C8B-B14F-4D97-AF65-F5344CB8AC3E}">
        <p14:creationId xmlns:p14="http://schemas.microsoft.com/office/powerpoint/2010/main" val="37421198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订单接入规则</a:t>
            </a:r>
            <a:endParaRPr lang="zh-CN" altLang="en-US" sz="2400" dirty="0">
              <a:latin typeface="Microsoft YaHei Light" panose="020B0502040204020203" pitchFamily="34" charset="-122"/>
              <a:ea typeface="Microsoft YaHei Light" panose="020B0502040204020203" pitchFamily="34" charset="-122"/>
            </a:endParaRPr>
          </a:p>
        </p:txBody>
      </p:sp>
      <p:sp>
        <p:nvSpPr>
          <p:cNvPr id="15" name="文本框 14">
            <a:extLst>
              <a:ext uri="{FF2B5EF4-FFF2-40B4-BE49-F238E27FC236}">
                <a16:creationId xmlns:a16="http://schemas.microsoft.com/office/drawing/2014/main" id="{5078B83E-98F8-4D3D-A975-6B59CFBD335A}"/>
              </a:ext>
            </a:extLst>
          </p:cNvPr>
          <p:cNvSpPr txBox="1"/>
          <p:nvPr/>
        </p:nvSpPr>
        <p:spPr>
          <a:xfrm>
            <a:off x="907375" y="2204864"/>
            <a:ext cx="3384376" cy="2998065"/>
          </a:xfrm>
          <a:prstGeom prst="rect">
            <a:avLst/>
          </a:prstGeom>
          <a:noFill/>
        </p:spPr>
        <p:txBody>
          <a:bodyPr wrap="square" rtlCol="0">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接货订单对接：</a:t>
            </a:r>
            <a:endParaRPr lang="en-US" altLang="zh-CN" sz="2000" b="1"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接货订单对接对应接货公司</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分送货、取货行为。</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F9900"/>
              </a:buClr>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上游点击取消按钮</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单据变为取消状态。</a:t>
            </a:r>
            <a:endParaRPr lang="en-US" altLang="zh-CN" dirty="0">
              <a:latin typeface="微软雅黑" panose="020B0503020204020204" pitchFamily="34" charset="-122"/>
              <a:ea typeface="微软雅黑" panose="020B0503020204020204" pitchFamily="34" charset="-122"/>
            </a:endParaRPr>
          </a:p>
          <a:p>
            <a:pPr>
              <a:lnSpc>
                <a:spcPct val="150000"/>
              </a:lnSpc>
              <a:buClr>
                <a:srgbClr val="FF9900"/>
              </a:buClr>
            </a:pPr>
            <a:endParaRPr lang="en-US" altLang="zh-CN"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791AD952-294C-4429-B137-3FC755DF4D79}"/>
              </a:ext>
            </a:extLst>
          </p:cNvPr>
          <p:cNvPicPr>
            <a:picLocks noChangeAspect="1"/>
          </p:cNvPicPr>
          <p:nvPr/>
        </p:nvPicPr>
        <p:blipFill>
          <a:blip r:embed="rId3"/>
          <a:stretch>
            <a:fillRect/>
          </a:stretch>
        </p:blipFill>
        <p:spPr>
          <a:xfrm>
            <a:off x="4437473" y="2420888"/>
            <a:ext cx="7061473" cy="2371725"/>
          </a:xfrm>
          <a:prstGeom prst="rect">
            <a:avLst/>
          </a:prstGeom>
        </p:spPr>
      </p:pic>
    </p:spTree>
    <p:extLst>
      <p:ext uri="{BB962C8B-B14F-4D97-AF65-F5344CB8AC3E}">
        <p14:creationId xmlns:p14="http://schemas.microsoft.com/office/powerpoint/2010/main" val="41734538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56725" y="121179"/>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派车单管理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地图组单</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290522" y="2060848"/>
            <a:ext cx="5291203" cy="3782895"/>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卡片警示标志提示：地址组单卡片提示、派车单中提示。</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互斥商品提示、</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超家数报警、</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超最大容载率（超过现有车型体积或者重量）、</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超最迟派车时间。</a:t>
            </a:r>
            <a:endParaRPr lang="en-US" altLang="zh-CN" b="1" dirty="0">
              <a:latin typeface="微软雅黑" panose="020B0503020204020204" pitchFamily="34" charset="-122"/>
              <a:ea typeface="微软雅黑" panose="020B0503020204020204" pitchFamily="34" charset="-122"/>
            </a:endParaRPr>
          </a:p>
          <a:p>
            <a:pPr>
              <a:lnSpc>
                <a:spcPct val="150000"/>
              </a:lnSpc>
            </a:pPr>
            <a:endParaRPr lang="en-US" altLang="zh-CN" b="1" dirty="0">
              <a:latin typeface="微软雅黑" panose="020B0503020204020204" pitchFamily="34" charset="-122"/>
              <a:ea typeface="微软雅黑" panose="020B0503020204020204" pitchFamily="34" charset="-122"/>
            </a:endParaRPr>
          </a:p>
          <a:p>
            <a:pPr>
              <a:lnSpc>
                <a:spcPct val="150000"/>
              </a:lnSpc>
            </a:pPr>
            <a:endParaRPr lang="en-US" altLang="zh-CN" b="1" dirty="0">
              <a:latin typeface="微软雅黑" panose="020B0503020204020204" pitchFamily="34" charset="-122"/>
              <a:ea typeface="微软雅黑" panose="020B0503020204020204" pitchFamily="34" charset="-122"/>
            </a:endParaRPr>
          </a:p>
          <a:p>
            <a:pPr>
              <a:lnSpc>
                <a:spcPct val="150000"/>
              </a:lnSpc>
            </a:pPr>
            <a:endParaRPr lang="en-US" altLang="zh-CN"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97505438-9C7C-4DCD-966C-D28510302216}"/>
              </a:ext>
            </a:extLst>
          </p:cNvPr>
          <p:cNvPicPr>
            <a:picLocks noChangeAspect="1"/>
          </p:cNvPicPr>
          <p:nvPr/>
        </p:nvPicPr>
        <p:blipFill>
          <a:blip r:embed="rId3"/>
          <a:stretch>
            <a:fillRect/>
          </a:stretch>
        </p:blipFill>
        <p:spPr>
          <a:xfrm>
            <a:off x="5601619" y="892671"/>
            <a:ext cx="6337222" cy="2752353"/>
          </a:xfrm>
          <a:prstGeom prst="rect">
            <a:avLst/>
          </a:prstGeom>
          <a:ln>
            <a:noFill/>
          </a:ln>
          <a:effectLst>
            <a:outerShdw blurRad="292100" dist="139700" dir="2700000" algn="tl" rotWithShape="0">
              <a:srgbClr val="333333">
                <a:alpha val="65000"/>
              </a:srgbClr>
            </a:outerShdw>
          </a:effectLst>
        </p:spPr>
      </p:pic>
      <p:pic>
        <p:nvPicPr>
          <p:cNvPr id="3" name="图片 2">
            <a:extLst>
              <a:ext uri="{FF2B5EF4-FFF2-40B4-BE49-F238E27FC236}">
                <a16:creationId xmlns:a16="http://schemas.microsoft.com/office/drawing/2014/main" id="{FBD09082-FB2C-45AE-A217-2D073B6D5567}"/>
              </a:ext>
            </a:extLst>
          </p:cNvPr>
          <p:cNvPicPr>
            <a:picLocks noChangeAspect="1"/>
          </p:cNvPicPr>
          <p:nvPr/>
        </p:nvPicPr>
        <p:blipFill>
          <a:blip r:embed="rId4"/>
          <a:stretch>
            <a:fillRect/>
          </a:stretch>
        </p:blipFill>
        <p:spPr>
          <a:xfrm>
            <a:off x="5601619" y="3861048"/>
            <a:ext cx="6337222" cy="2643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6726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91344" y="74250"/>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派车单管理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地图组单</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695400" y="2132856"/>
            <a:ext cx="5118276" cy="3367397"/>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路径规划：</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转货（一家）无需路径规划，可直接保存派车。</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销售订单、转货单两家以上需要路径规划。</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转货涉及中转的需要先明确运输策略然后再路径规划。</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路径规划界面可调整单据送货顺序（可查看商品），影响送货顺序的商品此界面会提示。</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路径规划最多</a:t>
            </a:r>
            <a:r>
              <a:rPr lang="en-US" altLang="zh-CN" b="1" dirty="0">
                <a:latin typeface="微软雅黑" panose="020B0503020204020204" pitchFamily="34" charset="-122"/>
                <a:ea typeface="微软雅黑" panose="020B0503020204020204" pitchFamily="34" charset="-122"/>
              </a:rPr>
              <a:t>20</a:t>
            </a:r>
            <a:r>
              <a:rPr lang="zh-CN" altLang="en-US" b="1" dirty="0">
                <a:latin typeface="微软雅黑" panose="020B0503020204020204" pitchFamily="34" charset="-122"/>
                <a:ea typeface="微软雅黑" panose="020B0503020204020204" pitchFamily="34" charset="-122"/>
              </a:rPr>
              <a:t>个点可规划。</a:t>
            </a:r>
            <a:endParaRPr lang="en-US" altLang="zh-CN"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71FDDF05-E28F-4F07-AEEE-584D6F58156A}"/>
              </a:ext>
            </a:extLst>
          </p:cNvPr>
          <p:cNvPicPr>
            <a:picLocks noChangeAspect="1"/>
          </p:cNvPicPr>
          <p:nvPr/>
        </p:nvPicPr>
        <p:blipFill>
          <a:blip r:embed="rId3"/>
          <a:stretch>
            <a:fillRect/>
          </a:stretch>
        </p:blipFill>
        <p:spPr>
          <a:xfrm>
            <a:off x="6117506" y="836712"/>
            <a:ext cx="5786461" cy="3168352"/>
          </a:xfrm>
          <a:prstGeom prst="rect">
            <a:avLst/>
          </a:prstGeom>
        </p:spPr>
      </p:pic>
      <p:pic>
        <p:nvPicPr>
          <p:cNvPr id="8" name="图片 7">
            <a:extLst>
              <a:ext uri="{FF2B5EF4-FFF2-40B4-BE49-F238E27FC236}">
                <a16:creationId xmlns:a16="http://schemas.microsoft.com/office/drawing/2014/main" id="{1920ACCD-50EE-4772-AB84-AAE5B3AC14A8}"/>
              </a:ext>
            </a:extLst>
          </p:cNvPr>
          <p:cNvPicPr>
            <a:picLocks noChangeAspect="1"/>
          </p:cNvPicPr>
          <p:nvPr/>
        </p:nvPicPr>
        <p:blipFill>
          <a:blip r:embed="rId4"/>
          <a:stretch>
            <a:fillRect/>
          </a:stretch>
        </p:blipFill>
        <p:spPr>
          <a:xfrm>
            <a:off x="6096000" y="4082403"/>
            <a:ext cx="5807968" cy="2636912"/>
          </a:xfrm>
          <a:prstGeom prst="rect">
            <a:avLst/>
          </a:prstGeom>
        </p:spPr>
      </p:pic>
    </p:spTree>
    <p:extLst>
      <p:ext uri="{BB962C8B-B14F-4D97-AF65-F5344CB8AC3E}">
        <p14:creationId xmlns:p14="http://schemas.microsoft.com/office/powerpoint/2010/main" val="22031072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253686" y="1797400"/>
            <a:ext cx="5118276" cy="4198393"/>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路径规划：最远点距离</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路径规划完毕后、界面会推荐最远点订单、点击离仓线路、地图界面展示行驶线路可手动调整并且与地图公里数同步点击确认返回地图界面，如果是派车单界面点击路径规划的直接返回派车单界面。</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返回地图界面系统提示路径规划成功点击确认创建到派车单界面同时路径规划最远点公里数及单据号会展示在派车单界面。</a:t>
            </a:r>
            <a:endParaRPr lang="en-US" altLang="zh-CN" b="1" dirty="0">
              <a:latin typeface="微软雅黑" panose="020B0503020204020204" pitchFamily="34" charset="-122"/>
              <a:ea typeface="微软雅黑" panose="020B0503020204020204" pitchFamily="34" charset="-122"/>
            </a:endParaRPr>
          </a:p>
          <a:p>
            <a:pPr>
              <a:lnSpc>
                <a:spcPct val="150000"/>
              </a:lnSpc>
              <a:buClr>
                <a:srgbClr val="F9680D"/>
              </a:buClr>
            </a:pPr>
            <a:endParaRPr lang="en-US" altLang="zh-CN" b="1"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992C0206-C9D1-43F9-8B7C-AE578E062700}"/>
              </a:ext>
            </a:extLst>
          </p:cNvPr>
          <p:cNvPicPr>
            <a:picLocks noChangeAspect="1"/>
          </p:cNvPicPr>
          <p:nvPr/>
        </p:nvPicPr>
        <p:blipFill>
          <a:blip r:embed="rId3"/>
          <a:stretch>
            <a:fillRect/>
          </a:stretch>
        </p:blipFill>
        <p:spPr>
          <a:xfrm>
            <a:off x="5375920" y="777761"/>
            <a:ext cx="6882380" cy="2867264"/>
          </a:xfrm>
          <a:prstGeom prst="rect">
            <a:avLst/>
          </a:prstGeom>
        </p:spPr>
      </p:pic>
      <p:pic>
        <p:nvPicPr>
          <p:cNvPr id="3" name="图片 2">
            <a:extLst>
              <a:ext uri="{FF2B5EF4-FFF2-40B4-BE49-F238E27FC236}">
                <a16:creationId xmlns:a16="http://schemas.microsoft.com/office/drawing/2014/main" id="{495001DA-B8FE-480B-B1CB-BD31CF4A6E2A}"/>
              </a:ext>
            </a:extLst>
          </p:cNvPr>
          <p:cNvPicPr>
            <a:picLocks noChangeAspect="1"/>
          </p:cNvPicPr>
          <p:nvPr/>
        </p:nvPicPr>
        <p:blipFill>
          <a:blip r:embed="rId4"/>
          <a:stretch>
            <a:fillRect/>
          </a:stretch>
        </p:blipFill>
        <p:spPr>
          <a:xfrm>
            <a:off x="5386901" y="3746139"/>
            <a:ext cx="6816080" cy="2816583"/>
          </a:xfrm>
          <a:prstGeom prst="rect">
            <a:avLst/>
          </a:prstGeom>
        </p:spPr>
      </p:pic>
      <p:sp>
        <p:nvSpPr>
          <p:cNvPr id="9" name="文本框 8">
            <a:extLst>
              <a:ext uri="{FF2B5EF4-FFF2-40B4-BE49-F238E27FC236}">
                <a16:creationId xmlns:a16="http://schemas.microsoft.com/office/drawing/2014/main" id="{96CBADFA-B703-4EA2-B159-A1E1B6AAECC5}"/>
              </a:ext>
            </a:extLst>
          </p:cNvPr>
          <p:cNvSpPr txBox="1"/>
          <p:nvPr/>
        </p:nvSpPr>
        <p:spPr>
          <a:xfrm>
            <a:off x="253686" y="1206714"/>
            <a:ext cx="6551720" cy="458908"/>
          </a:xfrm>
          <a:prstGeom prst="rect">
            <a:avLst/>
          </a:prstGeom>
          <a:noFill/>
        </p:spPr>
        <p:txBody>
          <a:bodyPr wrap="square">
            <a:spAutoFit/>
          </a:bodyPr>
          <a:lstStyle/>
          <a:p>
            <a:pPr>
              <a:lnSpc>
                <a:spcPct val="150000"/>
              </a:lnSpc>
            </a:pPr>
            <a:endParaRPr lang="en-US" altLang="zh-CN"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427944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407368" y="2276872"/>
            <a:ext cx="4824536" cy="3367397"/>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路径规划：计算运费。</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路径规划中的计算运费应在选择完最远点距离后才可点击此按钮，选择车型后的路径规划根据自有车辆运费计算，选择车号的根据车辆属性运费模板计算，确定后可带到派车单界面，最远点公里数、单据号、规划里程、计算的运费。</a:t>
            </a:r>
            <a:endParaRPr lang="en-US" altLang="zh-CN" b="1" dirty="0">
              <a:latin typeface="微软雅黑" panose="020B0503020204020204" pitchFamily="34" charset="-122"/>
              <a:ea typeface="微软雅黑" panose="020B0503020204020204" pitchFamily="34" charset="-122"/>
            </a:endParaRPr>
          </a:p>
          <a:p>
            <a:pPr>
              <a:lnSpc>
                <a:spcPct val="150000"/>
              </a:lnSpc>
              <a:buClr>
                <a:srgbClr val="F9680D"/>
              </a:buClr>
            </a:pPr>
            <a:endParaRPr lang="en-US" altLang="zh-CN"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06CC18C0-6A9A-4510-856F-411DC1149068}"/>
              </a:ext>
            </a:extLst>
          </p:cNvPr>
          <p:cNvPicPr>
            <a:picLocks noChangeAspect="1"/>
          </p:cNvPicPr>
          <p:nvPr/>
        </p:nvPicPr>
        <p:blipFill>
          <a:blip r:embed="rId3"/>
          <a:stretch>
            <a:fillRect/>
          </a:stretch>
        </p:blipFill>
        <p:spPr>
          <a:xfrm>
            <a:off x="5338095" y="1335593"/>
            <a:ext cx="6744072" cy="45589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20779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rgbClr val="FF6600"/>
                </a:solidFill>
              </a:rPr>
              <a:t>订单接入规则</a:t>
            </a:r>
            <a:endParaRPr lang="en-US" altLang="zh-CN" sz="2000" b="1" dirty="0">
              <a:solidFill>
                <a:srgbClr val="FF6600"/>
              </a:solidFill>
            </a:endParaRPr>
          </a:p>
          <a:p>
            <a:r>
              <a:rPr lang="zh-CN" altLang="en-US" sz="2000" b="1" dirty="0">
                <a:solidFill>
                  <a:srgbClr val="F9680D"/>
                </a:solidFill>
              </a:rPr>
              <a:t>订单下推规则</a:t>
            </a:r>
            <a:endParaRPr lang="en-US" altLang="zh-CN" sz="2000" b="1" dirty="0">
              <a:solidFill>
                <a:srgbClr val="F9680D"/>
              </a:solidFill>
            </a:endParaRPr>
          </a:p>
          <a:p>
            <a:r>
              <a:rPr lang="zh-CN" altLang="en-US" sz="2000" b="1" dirty="0">
                <a:solidFill>
                  <a:srgbClr val="FF6600"/>
                </a:solidFill>
              </a:rPr>
              <a:t>修改配送方式</a:t>
            </a:r>
            <a:endParaRPr lang="en-US" altLang="zh-CN" sz="2000" b="1" dirty="0">
              <a:solidFill>
                <a:srgbClr val="FF6600"/>
              </a:solidFill>
            </a:endParaRPr>
          </a:p>
          <a:p>
            <a:r>
              <a:rPr lang="zh-CN" altLang="en-US" sz="2000" b="1" dirty="0">
                <a:solidFill>
                  <a:srgbClr val="F9680D"/>
                </a:solidFill>
              </a:rPr>
              <a:t>超最大家数规则</a:t>
            </a:r>
            <a:endParaRPr lang="en-US" altLang="zh-CN" sz="2000" b="1" dirty="0">
              <a:solidFill>
                <a:srgbClr val="FF6600"/>
              </a:solidFill>
            </a:endParaRPr>
          </a:p>
          <a:p>
            <a:r>
              <a:rPr lang="zh-CN" altLang="en-US" sz="2000" b="1" dirty="0">
                <a:solidFill>
                  <a:srgbClr val="F9680D"/>
                </a:solidFill>
              </a:rPr>
              <a:t>商品体积计算规则</a:t>
            </a:r>
            <a:endParaRPr lang="en-US" altLang="zh-CN" sz="2000" b="1" dirty="0">
              <a:solidFill>
                <a:srgbClr val="F9680D"/>
              </a:solidFill>
            </a:endParaRPr>
          </a:p>
          <a:p>
            <a:r>
              <a:rPr lang="zh-CN" altLang="en-US" sz="2000" b="1" dirty="0">
                <a:solidFill>
                  <a:srgbClr val="FF6600"/>
                </a:solidFill>
              </a:rPr>
              <a:t>异常单据处理</a:t>
            </a:r>
            <a:endParaRPr lang="en-US" altLang="zh-CN" sz="2000" b="1" dirty="0">
              <a:solidFill>
                <a:schemeClr val="tx1"/>
              </a:solidFill>
            </a:endParaRPr>
          </a:p>
          <a:p>
            <a:r>
              <a:rPr lang="zh-CN" altLang="en-US" sz="2000" b="1" dirty="0">
                <a:solidFill>
                  <a:srgbClr val="F9680D"/>
                </a:solidFill>
              </a:rPr>
              <a:t>鑫方盛运单管理功能介绍</a:t>
            </a:r>
            <a:endParaRPr lang="en-US" altLang="zh-CN" sz="2000" b="1" dirty="0">
              <a:solidFill>
                <a:srgbClr val="F9680D"/>
              </a:solidFill>
            </a:endParaRPr>
          </a:p>
          <a:p>
            <a:r>
              <a:rPr lang="zh-CN" altLang="en-US" sz="2000" b="1" dirty="0">
                <a:solidFill>
                  <a:srgbClr val="F9680D"/>
                </a:solidFill>
              </a:rPr>
              <a:t>专车包车运单管理功能介绍</a:t>
            </a:r>
            <a:endParaRPr lang="en-US" altLang="zh-CN" sz="2000" b="1" dirty="0">
              <a:solidFill>
                <a:srgbClr val="F9680D"/>
              </a:solidFill>
            </a:endParaRPr>
          </a:p>
          <a:p>
            <a:r>
              <a:rPr lang="zh-CN" altLang="en-US" sz="2000" b="1" dirty="0">
                <a:solidFill>
                  <a:srgbClr val="F9680D"/>
                </a:solidFill>
              </a:rPr>
              <a:t>快递</a:t>
            </a:r>
            <a:r>
              <a:rPr lang="en-US" altLang="zh-CN" sz="2000" b="1" dirty="0">
                <a:solidFill>
                  <a:srgbClr val="F9680D"/>
                </a:solidFill>
              </a:rPr>
              <a:t>/</a:t>
            </a:r>
            <a:r>
              <a:rPr lang="zh-CN" altLang="en-US" sz="2000" b="1" dirty="0">
                <a:solidFill>
                  <a:srgbClr val="F9680D"/>
                </a:solidFill>
              </a:rPr>
              <a:t>快运运单管理功能介绍</a:t>
            </a:r>
            <a:endParaRPr lang="en-US" altLang="zh-CN" sz="2000" b="1" dirty="0">
              <a:solidFill>
                <a:srgbClr val="F9680D"/>
              </a:solidFill>
            </a:endParaRPr>
          </a:p>
          <a:p>
            <a:r>
              <a:rPr lang="zh-CN" altLang="en-US" sz="2000" b="1" dirty="0">
                <a:solidFill>
                  <a:srgbClr val="F9680D"/>
                </a:solidFill>
              </a:rPr>
              <a:t>地图组单</a:t>
            </a:r>
            <a:endParaRPr lang="en-US" altLang="zh-CN" sz="2000" b="1" dirty="0">
              <a:solidFill>
                <a:srgbClr val="F9680D"/>
              </a:solidFill>
            </a:endParaRPr>
          </a:p>
          <a:p>
            <a:r>
              <a:rPr lang="zh-CN" altLang="en-US" sz="2000" b="1" dirty="0">
                <a:solidFill>
                  <a:schemeClr val="tx1"/>
                </a:solidFill>
                <a:latin typeface="微软雅黑" panose="020B0503020204020204" pitchFamily="34" charset="-122"/>
                <a:ea typeface="微软雅黑" panose="020B0503020204020204" pitchFamily="34" charset="-122"/>
              </a:rPr>
              <a:t>派车单界面功能介绍</a:t>
            </a:r>
            <a:endParaRPr lang="en-US" altLang="zh-CN" sz="2000" b="1" dirty="0">
              <a:solidFill>
                <a:schemeClr val="tx1"/>
              </a:solidFill>
            </a:endParaRPr>
          </a:p>
          <a:p>
            <a:r>
              <a:rPr lang="zh-CN" altLang="en-US" sz="2000" b="1" dirty="0">
                <a:solidFill>
                  <a:srgbClr val="F9680D"/>
                </a:solidFill>
              </a:rPr>
              <a:t>轨迹管理</a:t>
            </a:r>
            <a:endParaRPr lang="en-US" altLang="zh-CN" sz="2000" b="1" dirty="0">
              <a:solidFill>
                <a:srgbClr val="F9680D"/>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15772573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91344" y="166136"/>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335360" y="1025777"/>
            <a:ext cx="4464496" cy="458908"/>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派车单各状态解读：</a:t>
            </a:r>
            <a:endParaRPr lang="en-US" altLang="zh-CN" b="1"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8033A620-88C0-4919-8BE2-2B8F0D16914A}"/>
              </a:ext>
            </a:extLst>
          </p:cNvPr>
          <p:cNvPicPr>
            <a:picLocks noChangeAspect="1"/>
          </p:cNvPicPr>
          <p:nvPr/>
        </p:nvPicPr>
        <p:blipFill>
          <a:blip r:embed="rId3"/>
          <a:stretch>
            <a:fillRect/>
          </a:stretch>
        </p:blipFill>
        <p:spPr>
          <a:xfrm>
            <a:off x="6096000" y="1210552"/>
            <a:ext cx="5760640" cy="4717901"/>
          </a:xfrm>
          <a:prstGeom prst="rect">
            <a:avLst/>
          </a:prstGeom>
          <a:ln>
            <a:noFill/>
          </a:ln>
          <a:effectLst>
            <a:outerShdw blurRad="292100" dist="139700" dir="2700000" algn="tl" rotWithShape="0">
              <a:srgbClr val="333333">
                <a:alpha val="65000"/>
              </a:srgbClr>
            </a:outerShdw>
          </a:effectLst>
        </p:spPr>
      </p:pic>
      <p:sp>
        <p:nvSpPr>
          <p:cNvPr id="3" name="文本框 2">
            <a:extLst>
              <a:ext uri="{FF2B5EF4-FFF2-40B4-BE49-F238E27FC236}">
                <a16:creationId xmlns:a16="http://schemas.microsoft.com/office/drawing/2014/main" id="{06534CE4-957A-4F78-A887-8950F472CA2E}"/>
              </a:ext>
            </a:extLst>
          </p:cNvPr>
          <p:cNvSpPr txBox="1"/>
          <p:nvPr/>
        </p:nvSpPr>
        <p:spPr>
          <a:xfrm>
            <a:off x="314632" y="1531038"/>
            <a:ext cx="5760639" cy="4613892"/>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派车单全部界面：</a:t>
            </a:r>
            <a:r>
              <a:rPr lang="zh-CN" altLang="en-US" dirty="0">
                <a:latin typeface="微软雅黑" panose="020B0503020204020204" pitchFamily="34" charset="-122"/>
                <a:ea typeface="微软雅黑" panose="020B0503020204020204" pitchFamily="34" charset="-122"/>
              </a:rPr>
              <a:t>可筛选本业务单位任何状态的派车单及转货调入车辆派车单（京南车辆在天津派车京南可看到）。</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待派车：</a:t>
            </a:r>
            <a:r>
              <a:rPr lang="zh-CN" altLang="en-US" dirty="0">
                <a:latin typeface="微软雅黑" panose="020B0503020204020204" pitchFamily="34" charset="-122"/>
                <a:ea typeface="微软雅黑" panose="020B0503020204020204" pitchFamily="34" charset="-122"/>
              </a:rPr>
              <a:t>组好单据已保存未点派车按钮形成派车单号的派车单。（合单员根据组单时间来组单）。</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已派车：</a:t>
            </a:r>
            <a:r>
              <a:rPr lang="zh-CN" altLang="en-US" dirty="0">
                <a:latin typeface="微软雅黑" panose="020B0503020204020204" pitchFamily="34" charset="-122"/>
                <a:ea typeface="微软雅黑" panose="020B0503020204020204" pitchFamily="34" charset="-122"/>
              </a:rPr>
              <a:t>待派车的派车单点击派车按钮状态变为已派车。</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装车中：</a:t>
            </a:r>
            <a:r>
              <a:rPr lang="zh-CN" altLang="en-US" dirty="0">
                <a:latin typeface="微软雅黑" panose="020B0503020204020204" pitchFamily="34" charset="-122"/>
                <a:ea typeface="微软雅黑" panose="020B0503020204020204" pitchFamily="34" charset="-122"/>
              </a:rPr>
              <a:t>库房</a:t>
            </a:r>
            <a:r>
              <a:rPr lang="en-US" altLang="zh-CN" dirty="0">
                <a:latin typeface="微软雅黑" panose="020B0503020204020204" pitchFamily="34" charset="-122"/>
                <a:ea typeface="微软雅黑" panose="020B0503020204020204" pitchFamily="34" charset="-122"/>
              </a:rPr>
              <a:t>PDA</a:t>
            </a:r>
            <a:r>
              <a:rPr lang="zh-CN" altLang="en-US" dirty="0">
                <a:latin typeface="微软雅黑" panose="020B0503020204020204" pitchFamily="34" charset="-122"/>
                <a:ea typeface="微软雅黑" panose="020B0503020204020204" pitchFamily="34" charset="-122"/>
              </a:rPr>
              <a:t>扫码派车单开始装车，派车单由已派车状态变为装车中状态。</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装车完毕：</a:t>
            </a:r>
            <a:r>
              <a:rPr lang="zh-CN" altLang="en-US" dirty="0">
                <a:latin typeface="微软雅黑" panose="020B0503020204020204" pitchFamily="34" charset="-122"/>
                <a:ea typeface="微软雅黑" panose="020B0503020204020204" pitchFamily="34" charset="-122"/>
              </a:rPr>
              <a:t>司机</a:t>
            </a:r>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装车完毕后点击装车完毕或者系统点击装车完毕，派车单状态由装车中变为装车完毕。</a:t>
            </a:r>
          </a:p>
        </p:txBody>
      </p:sp>
    </p:spTree>
    <p:extLst>
      <p:ext uri="{BB962C8B-B14F-4D97-AF65-F5344CB8AC3E}">
        <p14:creationId xmlns:p14="http://schemas.microsoft.com/office/powerpoint/2010/main" val="2430527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91344" y="128215"/>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443372" y="1275418"/>
            <a:ext cx="4464496" cy="458908"/>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派车单各状态解读：</a:t>
            </a:r>
            <a:endParaRPr lang="en-US" altLang="zh-CN" b="1"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8033A620-88C0-4919-8BE2-2B8F0D16914A}"/>
              </a:ext>
            </a:extLst>
          </p:cNvPr>
          <p:cNvPicPr>
            <a:picLocks noChangeAspect="1"/>
          </p:cNvPicPr>
          <p:nvPr/>
        </p:nvPicPr>
        <p:blipFill>
          <a:blip r:embed="rId3"/>
          <a:stretch>
            <a:fillRect/>
          </a:stretch>
        </p:blipFill>
        <p:spPr>
          <a:xfrm>
            <a:off x="5224282" y="971180"/>
            <a:ext cx="6624736" cy="5377792"/>
          </a:xfrm>
          <a:prstGeom prst="rect">
            <a:avLst/>
          </a:prstGeom>
          <a:ln>
            <a:noFill/>
          </a:ln>
          <a:effectLst>
            <a:outerShdw blurRad="292100" dist="139700" dir="2700000" algn="tl" rotWithShape="0">
              <a:srgbClr val="333333">
                <a:alpha val="65000"/>
              </a:srgbClr>
            </a:outerShdw>
          </a:effectLst>
        </p:spPr>
      </p:pic>
      <p:sp>
        <p:nvSpPr>
          <p:cNvPr id="3" name="文本框 2">
            <a:extLst>
              <a:ext uri="{FF2B5EF4-FFF2-40B4-BE49-F238E27FC236}">
                <a16:creationId xmlns:a16="http://schemas.microsoft.com/office/drawing/2014/main" id="{06534CE4-957A-4F78-A887-8950F472CA2E}"/>
              </a:ext>
            </a:extLst>
          </p:cNvPr>
          <p:cNvSpPr txBox="1"/>
          <p:nvPr/>
        </p:nvSpPr>
        <p:spPr>
          <a:xfrm>
            <a:off x="443372" y="1893408"/>
            <a:ext cx="4536504" cy="2951898"/>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配送中：</a:t>
            </a:r>
            <a:r>
              <a:rPr lang="zh-CN" altLang="en-US" dirty="0">
                <a:latin typeface="微软雅黑" panose="020B0503020204020204" pitchFamily="34" charset="-122"/>
                <a:ea typeface="微软雅黑" panose="020B0503020204020204" pitchFamily="34" charset="-122"/>
              </a:rPr>
              <a:t>车辆离开发货地触发电子围栏或者手动点击（</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系统操作）。</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返程中：</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车辆离开</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最后送货及接货地址</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，触发电子围栏，视为</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返程中</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或调度手动触发</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已回司：</a:t>
            </a:r>
            <a:r>
              <a:rPr lang="zh-CN" altLang="en-US" dirty="0">
                <a:latin typeface="微软雅黑" panose="020B0503020204020204" pitchFamily="34" charset="-122"/>
                <a:ea typeface="微软雅黑" panose="020B0503020204020204" pitchFamily="34" charset="-122"/>
              </a:rPr>
              <a:t>车辆返回到发货地触发电子围栏或者手动点击（</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系统操作）</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b="1" dirty="0">
                <a:latin typeface="微软雅黑" panose="020B0503020204020204" pitchFamily="34" charset="-122"/>
                <a:ea typeface="微软雅黑" panose="020B0503020204020204" pitchFamily="34" charset="-122"/>
              </a:rPr>
              <a:t>已完成：</a:t>
            </a:r>
            <a:r>
              <a:rPr lang="zh-CN" altLang="en-US" dirty="0">
                <a:latin typeface="微软雅黑" panose="020B0503020204020204" pitchFamily="34" charset="-122"/>
                <a:ea typeface="微软雅黑" panose="020B0503020204020204" pitchFamily="34" charset="-122"/>
              </a:rPr>
              <a:t>收车后派车单状态变为已完成。</a:t>
            </a:r>
          </a:p>
        </p:txBody>
      </p:sp>
      <p:sp>
        <p:nvSpPr>
          <p:cNvPr id="6" name="文本框 5">
            <a:extLst>
              <a:ext uri="{FF2B5EF4-FFF2-40B4-BE49-F238E27FC236}">
                <a16:creationId xmlns:a16="http://schemas.microsoft.com/office/drawing/2014/main" id="{4DD139E4-D248-4580-8A58-BB272EDC1BCA}"/>
              </a:ext>
            </a:extLst>
          </p:cNvPr>
          <p:cNvSpPr txBox="1"/>
          <p:nvPr/>
        </p:nvSpPr>
        <p:spPr>
          <a:xfrm>
            <a:off x="1015387" y="5063940"/>
            <a:ext cx="3964489" cy="1285032"/>
          </a:xfrm>
          <a:prstGeom prst="rect">
            <a:avLst/>
          </a:prstGeom>
          <a:noFill/>
        </p:spPr>
        <p:txBody>
          <a:bodyPr wrap="square" rtlCol="0">
            <a:spAutoFit/>
          </a:bodyPr>
          <a:lstStyle/>
          <a:p>
            <a:pPr>
              <a:lnSpc>
                <a:spcPct val="150000"/>
              </a:lnSpc>
            </a:pPr>
            <a:r>
              <a:rPr lang="zh-CN" altLang="en-US" dirty="0">
                <a:solidFill>
                  <a:srgbClr val="FF6600"/>
                </a:solidFill>
                <a:latin typeface="微软雅黑" panose="020B0503020204020204" pitchFamily="34" charset="-122"/>
                <a:ea typeface="微软雅黑" panose="020B0503020204020204" pitchFamily="34" charset="-122"/>
              </a:rPr>
              <a:t>注：装车完毕前可增加送货、取货行为单据、装车完毕</a:t>
            </a:r>
            <a:r>
              <a:rPr lang="en-US" altLang="zh-CN" dirty="0">
                <a:solidFill>
                  <a:srgbClr val="FF6600"/>
                </a:solidFill>
                <a:latin typeface="微软雅黑" panose="020B0503020204020204" pitchFamily="34" charset="-122"/>
                <a:ea typeface="微软雅黑" panose="020B0503020204020204" pitchFamily="34" charset="-122"/>
              </a:rPr>
              <a:t>-</a:t>
            </a:r>
            <a:r>
              <a:rPr lang="zh-CN" altLang="en-US" dirty="0">
                <a:solidFill>
                  <a:srgbClr val="FF6600"/>
                </a:solidFill>
                <a:latin typeface="微软雅黑" panose="020B0503020204020204" pitchFamily="34" charset="-122"/>
                <a:ea typeface="微软雅黑" panose="020B0503020204020204" pitchFamily="34" charset="-122"/>
              </a:rPr>
              <a:t>到</a:t>
            </a:r>
            <a:r>
              <a:rPr lang="en-US" altLang="zh-CN" dirty="0">
                <a:solidFill>
                  <a:srgbClr val="FF6600"/>
                </a:solidFill>
                <a:latin typeface="微软雅黑" panose="020B0503020204020204" pitchFamily="34" charset="-122"/>
                <a:ea typeface="微软雅黑" panose="020B0503020204020204" pitchFamily="34" charset="-122"/>
              </a:rPr>
              <a:t>-</a:t>
            </a:r>
            <a:r>
              <a:rPr lang="zh-CN" altLang="en-US" dirty="0">
                <a:solidFill>
                  <a:srgbClr val="FF6600"/>
                </a:solidFill>
                <a:latin typeface="微软雅黑" panose="020B0503020204020204" pitchFamily="34" charset="-122"/>
                <a:ea typeface="微软雅黑" panose="020B0503020204020204" pitchFamily="34" charset="-122"/>
              </a:rPr>
              <a:t>已完成状态前可增加取货行为单据。</a:t>
            </a:r>
          </a:p>
        </p:txBody>
      </p:sp>
    </p:spTree>
    <p:extLst>
      <p:ext uri="{BB962C8B-B14F-4D97-AF65-F5344CB8AC3E}">
        <p14:creationId xmlns:p14="http://schemas.microsoft.com/office/powerpoint/2010/main" val="1333015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263352" y="83827"/>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354254" y="905247"/>
            <a:ext cx="6768751" cy="7106882"/>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派车单各状态界面字段解读：</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界面删除按钮：</a:t>
            </a:r>
            <a:r>
              <a:rPr lang="zh-CN" altLang="en-US" dirty="0">
                <a:latin typeface="微软雅黑" panose="020B0503020204020204" pitchFamily="34" charset="-122"/>
                <a:ea typeface="微软雅黑" panose="020B0503020204020204" pitchFamily="34" charset="-122"/>
              </a:rPr>
              <a:t>只有待派车情况下可点此按钮。</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输入派车单号：</a:t>
            </a:r>
            <a:r>
              <a:rPr lang="zh-CN" altLang="en-US" dirty="0">
                <a:latin typeface="微软雅黑" panose="020B0503020204020204" pitchFamily="34" charset="-122"/>
                <a:ea typeface="微软雅黑" panose="020B0503020204020204" pitchFamily="34" charset="-122"/>
              </a:rPr>
              <a:t>手动输入支持模糊查询。</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输入运单号：</a:t>
            </a:r>
            <a:r>
              <a:rPr lang="zh-CN" altLang="en-US" dirty="0">
                <a:latin typeface="微软雅黑" panose="020B0503020204020204" pitchFamily="34" charset="-122"/>
                <a:ea typeface="微软雅黑" panose="020B0503020204020204" pitchFamily="34" charset="-122"/>
              </a:rPr>
              <a:t>手动输入支持模糊查询。</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送货方式：</a:t>
            </a:r>
            <a:r>
              <a:rPr lang="zh-CN" altLang="en-US" dirty="0">
                <a:latin typeface="微软雅黑" panose="020B0503020204020204" pitchFamily="34" charset="-122"/>
                <a:ea typeface="微软雅黑" panose="020B0503020204020204" pitchFamily="34" charset="-122"/>
              </a:rPr>
              <a:t>筛选单据时必须选择送货方式。</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车型筛选：</a:t>
            </a:r>
            <a:r>
              <a:rPr lang="zh-CN" altLang="en-US" dirty="0">
                <a:latin typeface="微软雅黑" panose="020B0503020204020204" pitchFamily="34" charset="-122"/>
                <a:ea typeface="微软雅黑" panose="020B0503020204020204" pitchFamily="34" charset="-122"/>
              </a:rPr>
              <a:t>筛选组单的车型。</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高级过滤：</a:t>
            </a:r>
            <a:r>
              <a:rPr lang="zh-CN" altLang="en-US" dirty="0">
                <a:latin typeface="微软雅黑" panose="020B0503020204020204" pitchFamily="34" charset="-122"/>
                <a:ea typeface="微软雅黑" panose="020B0503020204020204" pitchFamily="34" charset="-122"/>
              </a:rPr>
              <a:t>支持设置方案筛选。</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查查轨迹：</a:t>
            </a:r>
            <a:r>
              <a:rPr lang="zh-CN" altLang="en-US" dirty="0">
                <a:latin typeface="微软雅黑" panose="020B0503020204020204" pitchFamily="34" charset="-122"/>
                <a:ea typeface="微软雅黑" panose="020B0503020204020204" pitchFamily="34" charset="-122"/>
              </a:rPr>
              <a:t>查看该派车单的当前轨迹。</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打印运费结算单：</a:t>
            </a:r>
            <a:r>
              <a:rPr lang="zh-CN" altLang="en-US" dirty="0">
                <a:latin typeface="微软雅黑" panose="020B0503020204020204" pitchFamily="34" charset="-122"/>
                <a:ea typeface="微软雅黑" panose="020B0503020204020204" pitchFamily="34" charset="-122"/>
              </a:rPr>
              <a:t>只有已完成状态下可点击。</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反派车：</a:t>
            </a:r>
            <a:r>
              <a:rPr lang="zh-CN" altLang="en-US" dirty="0">
                <a:latin typeface="微软雅黑" panose="020B0503020204020204" pitchFamily="34" charset="-122"/>
                <a:ea typeface="微软雅黑" panose="020B0503020204020204" pitchFamily="34" charset="-122"/>
              </a:rPr>
              <a:t>只有已派车、装车中有此按钮，反派车后装车及派车单中的任何信息保留不删除。</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确认装车完毕：</a:t>
            </a:r>
            <a:r>
              <a:rPr lang="zh-CN" altLang="en-US" dirty="0">
                <a:latin typeface="微软雅黑" panose="020B0503020204020204" pitchFamily="34" charset="-122"/>
                <a:ea typeface="微软雅黑" panose="020B0503020204020204" pitchFamily="34" charset="-122"/>
              </a:rPr>
              <a:t>只有在装车中有此按钮，系统出问题或者是司机漏点击了可系统操作提示多装车少装车单据号。司机</a:t>
            </a:r>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或者系统点击后</a:t>
            </a:r>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数据开始采集。</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en-US" altLang="zh-CN"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7BAF00CA-9AF6-43A2-9481-B1698B77CC81}"/>
              </a:ext>
            </a:extLst>
          </p:cNvPr>
          <p:cNvPicPr>
            <a:picLocks noChangeAspect="1"/>
          </p:cNvPicPr>
          <p:nvPr/>
        </p:nvPicPr>
        <p:blipFill>
          <a:blip r:embed="rId3"/>
          <a:stretch>
            <a:fillRect/>
          </a:stretch>
        </p:blipFill>
        <p:spPr>
          <a:xfrm>
            <a:off x="7142832" y="971035"/>
            <a:ext cx="4761135" cy="2490092"/>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986FA79A-F942-4DE8-8B1D-715B9CB928A5}"/>
              </a:ext>
            </a:extLst>
          </p:cNvPr>
          <p:cNvPicPr>
            <a:picLocks noChangeAspect="1"/>
          </p:cNvPicPr>
          <p:nvPr/>
        </p:nvPicPr>
        <p:blipFill>
          <a:blip r:embed="rId4"/>
          <a:stretch>
            <a:fillRect/>
          </a:stretch>
        </p:blipFill>
        <p:spPr>
          <a:xfrm>
            <a:off x="7176119" y="3645024"/>
            <a:ext cx="4761135" cy="2778125"/>
          </a:xfrm>
          <a:prstGeom prst="rect">
            <a:avLst/>
          </a:prstGeom>
        </p:spPr>
      </p:pic>
    </p:spTree>
    <p:extLst>
      <p:ext uri="{BB962C8B-B14F-4D97-AF65-F5344CB8AC3E}">
        <p14:creationId xmlns:p14="http://schemas.microsoft.com/office/powerpoint/2010/main" val="2301724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91344" y="74250"/>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311372" y="988537"/>
            <a:ext cx="6692003" cy="6275885"/>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派车单各状态界面字段解读：</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反装车完毕：</a:t>
            </a:r>
            <a:r>
              <a:rPr lang="zh-CN" altLang="en-US" dirty="0">
                <a:latin typeface="微软雅黑" panose="020B0503020204020204" pitchFamily="34" charset="-122"/>
                <a:ea typeface="微软雅黑" panose="020B0503020204020204" pitchFamily="34" charset="-122"/>
              </a:rPr>
              <a:t>系统点击或者司机</a:t>
            </a:r>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点击装车完毕后需要反到上个状态下点击此按钮，再次装车完毕需要再次点击（系统或者</a:t>
            </a:r>
            <a:r>
              <a:rPr lang="en-US" altLang="zh-CN" dirty="0">
                <a:latin typeface="微软雅黑" panose="020B0503020204020204" pitchFamily="34" charset="-122"/>
                <a:ea typeface="微软雅黑" panose="020B0503020204020204" pitchFamily="34" charset="-122"/>
              </a:rPr>
              <a:t>APP</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确认出司：</a:t>
            </a:r>
            <a:r>
              <a:rPr lang="zh-CN" altLang="en-US" dirty="0">
                <a:latin typeface="微软雅黑" panose="020B0503020204020204" pitchFamily="34" charset="-122"/>
                <a:ea typeface="微软雅黑" panose="020B0503020204020204" pitchFamily="34" charset="-122"/>
              </a:rPr>
              <a:t>触发电子围栏失败系统手动点击此按钮同时派车单中显示出车时间。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确认回司：</a:t>
            </a:r>
            <a:r>
              <a:rPr lang="zh-CN" altLang="en-US" dirty="0">
                <a:latin typeface="微软雅黑" panose="020B0503020204020204" pitchFamily="34" charset="-122"/>
                <a:ea typeface="微软雅黑" panose="020B0503020204020204" pitchFamily="34" charset="-122"/>
              </a:rPr>
              <a:t>触发电子围栏失败系统手动点击此按钮同时派车单中显示回车时间。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装车点位：</a:t>
            </a:r>
            <a:r>
              <a:rPr lang="zh-CN" altLang="en-US" dirty="0">
                <a:latin typeface="微软雅黑" panose="020B0503020204020204" pitchFamily="34" charset="-122"/>
                <a:ea typeface="微软雅黑" panose="020B0503020204020204" pitchFamily="34" charset="-122"/>
              </a:rPr>
              <a:t>点击可查看该派车单装车的月台码头。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新增：</a:t>
            </a:r>
            <a:r>
              <a:rPr lang="zh-CN" altLang="en-US" dirty="0">
                <a:latin typeface="微软雅黑" panose="020B0503020204020204" pitchFamily="34" charset="-122"/>
                <a:ea typeface="微软雅黑" panose="020B0503020204020204" pitchFamily="34" charset="-122"/>
              </a:rPr>
              <a:t>除已回司、已完成无此按钮其它状态都行点击此按钮直接新增到派车单界面增加单据。</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组织货源情况</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展示已经生成的转货单信息。</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预返运力：</a:t>
            </a:r>
            <a:r>
              <a:rPr lang="zh-CN" altLang="en-US" dirty="0">
                <a:latin typeface="微软雅黑" panose="020B0503020204020204" pitchFamily="34" charset="-122"/>
                <a:ea typeface="微软雅黑" panose="020B0503020204020204" pitchFamily="34" charset="-122"/>
              </a:rPr>
              <a:t>点击此按钮直接跳转到车辆轨迹管理</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返程车辆。</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en-US" altLang="zh-CN"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7BAF00CA-9AF6-43A2-9481-B1698B77CC81}"/>
              </a:ext>
            </a:extLst>
          </p:cNvPr>
          <p:cNvPicPr>
            <a:picLocks noChangeAspect="1"/>
          </p:cNvPicPr>
          <p:nvPr/>
        </p:nvPicPr>
        <p:blipFill>
          <a:blip r:embed="rId3"/>
          <a:stretch>
            <a:fillRect/>
          </a:stretch>
        </p:blipFill>
        <p:spPr>
          <a:xfrm>
            <a:off x="7178988" y="971035"/>
            <a:ext cx="4724979" cy="2601982"/>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986FA79A-F942-4DE8-8B1D-715B9CB928A5}"/>
              </a:ext>
            </a:extLst>
          </p:cNvPr>
          <p:cNvPicPr>
            <a:picLocks noChangeAspect="1"/>
          </p:cNvPicPr>
          <p:nvPr/>
        </p:nvPicPr>
        <p:blipFill>
          <a:blip r:embed="rId4"/>
          <a:stretch>
            <a:fillRect/>
          </a:stretch>
        </p:blipFill>
        <p:spPr>
          <a:xfrm>
            <a:off x="7142832" y="4077072"/>
            <a:ext cx="4724979" cy="2649202"/>
          </a:xfrm>
          <a:prstGeom prst="rect">
            <a:avLst/>
          </a:prstGeom>
        </p:spPr>
      </p:pic>
    </p:spTree>
    <p:extLst>
      <p:ext uri="{BB962C8B-B14F-4D97-AF65-F5344CB8AC3E}">
        <p14:creationId xmlns:p14="http://schemas.microsoft.com/office/powerpoint/2010/main" val="32025667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12" name="文本框 111">
            <a:extLst>
              <a:ext uri="{FF2B5EF4-FFF2-40B4-BE49-F238E27FC236}">
                <a16:creationId xmlns:a16="http://schemas.microsoft.com/office/drawing/2014/main" id="{E372218C-316F-4C6F-B7B6-C6051EEFD71E}"/>
              </a:ext>
            </a:extLst>
          </p:cNvPr>
          <p:cNvSpPr txBox="1"/>
          <p:nvPr/>
        </p:nvSpPr>
        <p:spPr>
          <a:xfrm>
            <a:off x="119336"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263352" y="1589403"/>
            <a:ext cx="4824536" cy="4613892"/>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派车单界面功能字段解读：</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需要带密码箱：</a:t>
            </a:r>
            <a:r>
              <a:rPr lang="zh-CN" altLang="en-US" dirty="0">
                <a:latin typeface="微软雅黑" panose="020B0503020204020204" pitchFamily="34" charset="-122"/>
                <a:ea typeface="微软雅黑" panose="020B0503020204020204" pitchFamily="34" charset="-122"/>
              </a:rPr>
              <a:t>此按钮点击打开打开后绿色显示在打印派车单的时候会打印在派车单上来提醒司机待密码箱此按钮主要在派转货时才用。</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单据选择：</a:t>
            </a:r>
            <a:r>
              <a:rPr lang="zh-CN" altLang="en-US" dirty="0">
                <a:latin typeface="微软雅黑" panose="020B0503020204020204" pitchFamily="34" charset="-122"/>
                <a:ea typeface="微软雅黑" panose="020B0503020204020204" pitchFamily="34" charset="-122"/>
              </a:rPr>
              <a:t>派车单、运费结算单可来回切换来实现不同单据的打印。</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预览：</a:t>
            </a:r>
            <a:r>
              <a:rPr lang="zh-CN" altLang="en-US" dirty="0">
                <a:latin typeface="微软雅黑" panose="020B0503020204020204" pitchFamily="34" charset="-122"/>
                <a:ea typeface="微软雅黑" panose="020B0503020204020204" pitchFamily="34" charset="-122"/>
              </a:rPr>
              <a:t>派车单列表不同类型的全部单据打印（可精准打印）。</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打印：</a:t>
            </a:r>
            <a:r>
              <a:rPr lang="zh-CN" altLang="en-US" dirty="0">
                <a:latin typeface="微软雅黑" panose="020B0503020204020204" pitchFamily="34" charset="-122"/>
                <a:ea typeface="微软雅黑" panose="020B0503020204020204" pitchFamily="34" charset="-122"/>
              </a:rPr>
              <a:t>只展示销售订单、转货订单（单据聚合）其它不展示。</a:t>
            </a:r>
            <a:endParaRPr lang="en-US" altLang="zh-CN"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D7B6AAD1-6B79-4DD0-A07A-CB75257808C6}"/>
              </a:ext>
            </a:extLst>
          </p:cNvPr>
          <p:cNvPicPr>
            <a:picLocks noChangeAspect="1"/>
          </p:cNvPicPr>
          <p:nvPr/>
        </p:nvPicPr>
        <p:blipFill>
          <a:blip r:embed="rId3"/>
          <a:stretch>
            <a:fillRect/>
          </a:stretch>
        </p:blipFill>
        <p:spPr>
          <a:xfrm>
            <a:off x="5231904" y="1210552"/>
            <a:ext cx="6528048" cy="5040858"/>
          </a:xfrm>
          <a:prstGeom prst="rect">
            <a:avLst/>
          </a:prstGeom>
        </p:spPr>
      </p:pic>
    </p:spTree>
    <p:extLst>
      <p:ext uri="{BB962C8B-B14F-4D97-AF65-F5344CB8AC3E}">
        <p14:creationId xmlns:p14="http://schemas.microsoft.com/office/powerpoint/2010/main" val="1871079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rgbClr val="FF6600"/>
                </a:solidFill>
              </a:rPr>
              <a:t>订单接入规则</a:t>
            </a:r>
            <a:endParaRPr lang="en-US" altLang="zh-CN" sz="2000" b="1" dirty="0">
              <a:solidFill>
                <a:srgbClr val="FF6600"/>
              </a:solidFill>
            </a:endParaRPr>
          </a:p>
          <a:p>
            <a:r>
              <a:rPr lang="zh-CN" altLang="en-US" sz="2000" b="1" dirty="0">
                <a:solidFill>
                  <a:schemeClr val="tx1"/>
                </a:solidFill>
              </a:rPr>
              <a:t>订单下推规则</a:t>
            </a:r>
            <a:endParaRPr lang="en-US" altLang="zh-CN" sz="2000" b="1" dirty="0">
              <a:solidFill>
                <a:schemeClr val="tx1"/>
              </a:solidFill>
            </a:endParaRPr>
          </a:p>
          <a:p>
            <a:r>
              <a:rPr lang="zh-CN" altLang="en-US" sz="2000" b="1" dirty="0">
                <a:solidFill>
                  <a:srgbClr val="FF6600"/>
                </a:solidFill>
              </a:rPr>
              <a:t>修改配送方式</a:t>
            </a:r>
            <a:endParaRPr lang="en-US" altLang="zh-CN" sz="2000" b="1" dirty="0">
              <a:solidFill>
                <a:srgbClr val="FF6600"/>
              </a:solidFill>
            </a:endParaRPr>
          </a:p>
          <a:p>
            <a:r>
              <a:rPr lang="zh-CN" altLang="en-US" sz="2000" b="1" dirty="0">
                <a:solidFill>
                  <a:srgbClr val="F9680D"/>
                </a:solidFill>
              </a:rPr>
              <a:t>超最大家数规则</a:t>
            </a:r>
            <a:endParaRPr lang="en-US" altLang="zh-CN" sz="2000" b="1" dirty="0">
              <a:solidFill>
                <a:srgbClr val="F9680D"/>
              </a:solidFill>
            </a:endParaRPr>
          </a:p>
          <a:p>
            <a:r>
              <a:rPr lang="zh-CN" altLang="en-US" sz="2000" b="1" dirty="0">
                <a:solidFill>
                  <a:srgbClr val="FF6600"/>
                </a:solidFill>
              </a:rPr>
              <a:t>商品体积计算规则</a:t>
            </a:r>
            <a:endParaRPr lang="en-US" altLang="zh-CN" sz="2000" b="1" dirty="0">
              <a:solidFill>
                <a:srgbClr val="FF6600"/>
              </a:solidFill>
            </a:endParaRPr>
          </a:p>
          <a:p>
            <a:r>
              <a:rPr lang="zh-CN" altLang="en-US" sz="2000" b="1" dirty="0">
                <a:solidFill>
                  <a:srgbClr val="F9680D"/>
                </a:solidFill>
              </a:rPr>
              <a:t>异常单据处理</a:t>
            </a:r>
            <a:endParaRPr lang="en-US" altLang="zh-CN" sz="2000" b="1" dirty="0">
              <a:solidFill>
                <a:srgbClr val="F9680D"/>
              </a:solidFill>
            </a:endParaRPr>
          </a:p>
          <a:p>
            <a:r>
              <a:rPr lang="zh-CN" altLang="en-US" sz="2000" b="1" dirty="0">
                <a:solidFill>
                  <a:srgbClr val="FF6600"/>
                </a:solidFill>
              </a:rPr>
              <a:t>鑫方盛运单管理功能介绍</a:t>
            </a:r>
            <a:endParaRPr lang="en-US" altLang="zh-CN" sz="2000" b="1" dirty="0">
              <a:solidFill>
                <a:srgbClr val="FF6600"/>
              </a:solidFill>
            </a:endParaRPr>
          </a:p>
          <a:p>
            <a:r>
              <a:rPr lang="zh-CN" altLang="en-US" sz="2000" b="1" dirty="0">
                <a:solidFill>
                  <a:srgbClr val="F9680D"/>
                </a:solidFill>
              </a:rPr>
              <a:t>专车包车运单管理功能介绍</a:t>
            </a:r>
            <a:endParaRPr lang="en-US" altLang="zh-CN" sz="2000" b="1" dirty="0">
              <a:solidFill>
                <a:srgbClr val="F9680D"/>
              </a:solidFill>
            </a:endParaRPr>
          </a:p>
          <a:p>
            <a:r>
              <a:rPr lang="zh-CN" altLang="en-US" sz="2000" b="1" dirty="0">
                <a:solidFill>
                  <a:srgbClr val="FF6600"/>
                </a:solidFill>
              </a:rPr>
              <a:t>快递</a:t>
            </a:r>
            <a:r>
              <a:rPr lang="en-US" altLang="zh-CN" sz="2000" b="1" dirty="0">
                <a:solidFill>
                  <a:srgbClr val="FF6600"/>
                </a:solidFill>
              </a:rPr>
              <a:t>/</a:t>
            </a:r>
            <a:r>
              <a:rPr lang="zh-CN" altLang="en-US" sz="2000" b="1" dirty="0">
                <a:solidFill>
                  <a:srgbClr val="FF6600"/>
                </a:solidFill>
              </a:rPr>
              <a:t>快运运单管理功能介绍</a:t>
            </a:r>
            <a:endParaRPr lang="en-US" altLang="zh-CN" sz="2000" b="1" dirty="0">
              <a:solidFill>
                <a:srgbClr val="FF6600"/>
              </a:solidFill>
            </a:endParaRPr>
          </a:p>
          <a:p>
            <a:r>
              <a:rPr lang="zh-CN" altLang="en-US" sz="2000" b="1" dirty="0">
                <a:solidFill>
                  <a:srgbClr val="F9680D"/>
                </a:solidFill>
              </a:rPr>
              <a:t>地图组单</a:t>
            </a:r>
            <a:endParaRPr lang="en-US" altLang="zh-CN" sz="2000" b="1" dirty="0">
              <a:solidFill>
                <a:srgbClr val="F9680D"/>
              </a:solidFill>
            </a:endParaRPr>
          </a:p>
          <a:p>
            <a:r>
              <a:rPr lang="zh-CN" altLang="en-US" sz="2000" b="1" dirty="0">
                <a:solidFill>
                  <a:srgbClr val="FF6600"/>
                </a:solidFill>
                <a:latin typeface="微软雅黑" panose="020B0503020204020204" pitchFamily="34" charset="-122"/>
                <a:ea typeface="微软雅黑" panose="020B0503020204020204" pitchFamily="34" charset="-122"/>
              </a:rPr>
              <a:t>派车单界面功能介绍</a:t>
            </a:r>
            <a:endParaRPr lang="en-US" altLang="zh-CN" sz="2000" b="1" dirty="0">
              <a:solidFill>
                <a:srgbClr val="FF6600"/>
              </a:solidFill>
            </a:endParaRPr>
          </a:p>
          <a:p>
            <a:r>
              <a:rPr lang="zh-CN" altLang="en-US" sz="2000" b="1" dirty="0">
                <a:solidFill>
                  <a:srgbClr val="F9680D"/>
                </a:solidFill>
              </a:rPr>
              <a:t>轨迹管理</a:t>
            </a:r>
            <a:endParaRPr lang="en-US" altLang="zh-CN" sz="2000" b="1" dirty="0">
              <a:solidFill>
                <a:srgbClr val="F9680D"/>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3100292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46942" y="74250"/>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146942" y="854871"/>
            <a:ext cx="6381106" cy="5860387"/>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派车单界面功能字段解读：</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保存：</a:t>
            </a:r>
            <a:r>
              <a:rPr lang="zh-CN" altLang="en-US" dirty="0">
                <a:latin typeface="微软雅黑" panose="020B0503020204020204" pitchFamily="34" charset="-122"/>
                <a:ea typeface="微软雅黑" panose="020B0503020204020204" pitchFamily="34" charset="-122"/>
              </a:rPr>
              <a:t>单据全部是正常单据、涉及转货中转单据必须明确运输策略后才可保存、涉及两两家以上送货地址需要路径规划后可保存。</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增加：</a:t>
            </a:r>
            <a:r>
              <a:rPr lang="zh-CN" altLang="en-US" dirty="0">
                <a:latin typeface="微软雅黑" panose="020B0503020204020204" pitchFamily="34" charset="-122"/>
                <a:ea typeface="微软雅黑" panose="020B0503020204020204" pitchFamily="34" charset="-122"/>
              </a:rPr>
              <a:t>派车单非已完成状态其它任何状态都可增减取货行为单据、涉及送货行为单据必须在装车完毕前增加、如已经装车完毕则需要点击反装车完毕反到上个状态下增加。</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派车：</a:t>
            </a:r>
            <a:r>
              <a:rPr lang="zh-CN" altLang="en-US" dirty="0">
                <a:latin typeface="微软雅黑" panose="020B0503020204020204" pitchFamily="34" charset="-122"/>
                <a:ea typeface="微软雅黑" panose="020B0503020204020204" pitchFamily="34" charset="-122"/>
              </a:rPr>
              <a:t>待派车派车单必须是正常派车单且界面司机信息、车号、是否回仓（城配默认是是外阜默认是否）等界面必填信息才可派车。</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签字：</a:t>
            </a:r>
            <a:r>
              <a:rPr lang="zh-CN" altLang="en-US" dirty="0">
                <a:latin typeface="微软雅黑" panose="020B0503020204020204" pitchFamily="34" charset="-122"/>
                <a:ea typeface="微软雅黑" panose="020B0503020204020204" pitchFamily="34" charset="-122"/>
              </a:rPr>
              <a:t>收银台在收账无误后可点击此按钮系统记录姓名（签字后不可增加或者删除单据目前系统没有限制需要管理解决）。</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反签字：</a:t>
            </a:r>
            <a:r>
              <a:rPr lang="zh-CN" altLang="en-US" dirty="0">
                <a:latin typeface="微软雅黑" panose="020B0503020204020204" pitchFamily="34" charset="-122"/>
                <a:ea typeface="微软雅黑" panose="020B0503020204020204" pitchFamily="34" charset="-122"/>
              </a:rPr>
              <a:t>将收银台签字取消</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此按钮在网管那里设置）。</a:t>
            </a:r>
            <a:endParaRPr lang="en-US" altLang="zh-CN"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D7B6AAD1-6B79-4DD0-A07A-CB75257808C6}"/>
              </a:ext>
            </a:extLst>
          </p:cNvPr>
          <p:cNvPicPr>
            <a:picLocks noChangeAspect="1"/>
          </p:cNvPicPr>
          <p:nvPr/>
        </p:nvPicPr>
        <p:blipFill>
          <a:blip r:embed="rId3"/>
          <a:stretch>
            <a:fillRect/>
          </a:stretch>
        </p:blipFill>
        <p:spPr>
          <a:xfrm>
            <a:off x="6528048" y="1210552"/>
            <a:ext cx="5561392" cy="5040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7296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76615"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152952" y="1235825"/>
            <a:ext cx="6761557" cy="5444888"/>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派车单界面功能字段解读：</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收车：</a:t>
            </a:r>
            <a:r>
              <a:rPr lang="zh-CN" altLang="en-US" dirty="0">
                <a:latin typeface="微软雅黑" panose="020B0503020204020204" pitchFamily="34" charset="-122"/>
                <a:ea typeface="微软雅黑" panose="020B0503020204020204" pitchFamily="34" charset="-122"/>
              </a:rPr>
              <a:t>派车单单据中无销售订单的无需收银台签字派车单在已回司状态下可直接收车。当派车单中有销售订单时必须有收银台签字才可收车。如：含有接货单必须有库房卸货动作（</a:t>
            </a:r>
            <a:r>
              <a:rPr lang="en-US" altLang="zh-CN" dirty="0">
                <a:latin typeface="微软雅黑" panose="020B0503020204020204" pitchFamily="34" charset="-122"/>
                <a:ea typeface="微软雅黑" panose="020B0503020204020204" pitchFamily="34" charset="-122"/>
              </a:rPr>
              <a:t>PDA</a:t>
            </a:r>
            <a:r>
              <a:rPr lang="zh-CN" altLang="en-US" dirty="0">
                <a:latin typeface="微软雅黑" panose="020B0503020204020204" pitchFamily="34" charset="-122"/>
                <a:ea typeface="微软雅黑" panose="020B0503020204020204" pitchFamily="34" charset="-122"/>
              </a:rPr>
              <a:t>扫码收货任意一个库房即可）可收车。当派车单中含有退货申请时必须有退货金额才可收车，京南车辆在天津派车的天津负责收车但是不输入运费（系统强制）。</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查看卸车资源：</a:t>
            </a:r>
            <a:r>
              <a:rPr lang="zh-CN" altLang="en-US" dirty="0">
                <a:latin typeface="微软雅黑" panose="020B0503020204020204" pitchFamily="34" charset="-122"/>
                <a:ea typeface="微软雅黑" panose="020B0503020204020204" pitchFamily="34" charset="-122"/>
              </a:rPr>
              <a:t>点击此按钮弹出新界面可选择叉车、吊车、同时送货地址支持模糊查询可以根据行政区域搜索。可点击地图查看该设备在对应的地图位置。可修改信息、新增信息（必须对应总仓才可修改）。</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路径规划：</a:t>
            </a:r>
            <a:r>
              <a:rPr lang="zh-CN" altLang="en-US" dirty="0">
                <a:latin typeface="微软雅黑" panose="020B0503020204020204" pitchFamily="34" charset="-122"/>
                <a:ea typeface="微软雅黑" panose="020B0503020204020204" pitchFamily="34" charset="-122"/>
              </a:rPr>
              <a:t>同地图组单一样，规划完成后返回派车单界面。</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en-US" altLang="zh-CN" b="1"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69D9E0CE-D400-4A6B-A6FF-64125973FB1F}"/>
              </a:ext>
            </a:extLst>
          </p:cNvPr>
          <p:cNvPicPr>
            <a:picLocks noChangeAspect="1"/>
          </p:cNvPicPr>
          <p:nvPr/>
        </p:nvPicPr>
        <p:blipFill>
          <a:blip r:embed="rId3"/>
          <a:stretch>
            <a:fillRect/>
          </a:stretch>
        </p:blipFill>
        <p:spPr>
          <a:xfrm>
            <a:off x="6773896" y="990731"/>
            <a:ext cx="5123815" cy="2649543"/>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019CF42C-A5DB-4991-A050-89E10745DE52}"/>
              </a:ext>
            </a:extLst>
          </p:cNvPr>
          <p:cNvPicPr>
            <a:picLocks noChangeAspect="1"/>
          </p:cNvPicPr>
          <p:nvPr/>
        </p:nvPicPr>
        <p:blipFill>
          <a:blip r:embed="rId4"/>
          <a:stretch>
            <a:fillRect/>
          </a:stretch>
        </p:blipFill>
        <p:spPr>
          <a:xfrm>
            <a:off x="6773896" y="3825150"/>
            <a:ext cx="5126926" cy="2751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8974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91344" y="152319"/>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191344" y="1006445"/>
            <a:ext cx="7272808" cy="6275885"/>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Microsoft Yahei" panose="020B0503020204020204" pitchFamily="34" charset="-122"/>
                <a:ea typeface="Microsoft Yahei" panose="020B0503020204020204" pitchFamily="34" charset="-122"/>
              </a:rPr>
              <a:t>高速费：</a:t>
            </a:r>
            <a:r>
              <a:rPr lang="zh-CN" altLang="en-US" dirty="0">
                <a:solidFill>
                  <a:srgbClr val="333333"/>
                </a:solidFill>
                <a:latin typeface="Microsoft Yahei" panose="020B0503020204020204" pitchFamily="34" charset="-122"/>
                <a:ea typeface="Microsoft Yahei" panose="020B0503020204020204" pitchFamily="34" charset="-122"/>
              </a:rPr>
              <a:t>系统计算无法修改（送货地址在高速费维护区域内）与是否禁行对比是禁行并且高速费高的禁行费不计算高速费计算。</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Microsoft Yahei" panose="020B0503020204020204" pitchFamily="34" charset="-122"/>
                <a:ea typeface="Microsoft Yahei" panose="020B0503020204020204" pitchFamily="34" charset="-122"/>
              </a:rPr>
              <a:t>退货加成费：</a:t>
            </a:r>
            <a:r>
              <a:rPr lang="zh-CN" altLang="en-US" dirty="0">
                <a:solidFill>
                  <a:srgbClr val="333333"/>
                </a:solidFill>
                <a:latin typeface="Microsoft Yahei" panose="020B0503020204020204" pitchFamily="34" charset="-122"/>
                <a:ea typeface="Microsoft Yahei" panose="020B0503020204020204" pitchFamily="34" charset="-122"/>
              </a:rPr>
              <a:t>本次有送货行为的所有退货（不含出车前退货的）之和根据退货标准计算。没有送货的则按家数计算怎不在此费用中。</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Microsoft Yahei" panose="020B0503020204020204" pitchFamily="34" charset="-122"/>
                <a:ea typeface="Microsoft Yahei" panose="020B0503020204020204" pitchFamily="34" charset="-122"/>
              </a:rPr>
              <a:t>禁行费用：</a:t>
            </a:r>
            <a:r>
              <a:rPr lang="zh-CN" altLang="en-US" dirty="0">
                <a:solidFill>
                  <a:srgbClr val="333333"/>
                </a:solidFill>
                <a:latin typeface="Microsoft Yahei" panose="020B0503020204020204" pitchFamily="34" charset="-122"/>
                <a:ea typeface="Microsoft Yahei" panose="020B0503020204020204" pitchFamily="34" charset="-122"/>
              </a:rPr>
              <a:t>送货地址在禁行划片区域内（上游是否禁行）且送货地址在维护的禁行范围内，同时有高速费与禁行费对比取值最高。</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Microsoft Yahei" panose="020B0503020204020204" pitchFamily="34" charset="-122"/>
                <a:ea typeface="Microsoft Yahei" panose="020B0503020204020204" pitchFamily="34" charset="-122"/>
              </a:rPr>
              <a:t>转货加成费：</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对于同一派车单，同时存在按照退货加成费核算和按照返转货加成费核销的，需要进行累加后，统一按照退货加成费核算出运费。</a:t>
            </a:r>
            <a:endParaRPr lang="en-US" altLang="zh-CN" b="1"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Microsoft Yahei" panose="020B0503020204020204" pitchFamily="34" charset="-122"/>
                <a:ea typeface="Microsoft Yahei" panose="020B0503020204020204" pitchFamily="34" charset="-122"/>
              </a:rPr>
              <a:t>实际运费（不含税）：</a:t>
            </a:r>
            <a:r>
              <a:rPr lang="zh-CN" altLang="en-US" dirty="0">
                <a:solidFill>
                  <a:srgbClr val="333333"/>
                </a:solidFill>
                <a:latin typeface="Microsoft Yahei" panose="020B0503020204020204" pitchFamily="34" charset="-122"/>
                <a:ea typeface="Microsoft Yahei" panose="020B0503020204020204" pitchFamily="34" charset="-122"/>
              </a:rPr>
              <a:t>收车时、手动计算输入，必填项可输入</a:t>
            </a:r>
            <a:r>
              <a:rPr lang="en-US" altLang="zh-CN" dirty="0">
                <a:solidFill>
                  <a:srgbClr val="333333"/>
                </a:solidFill>
                <a:latin typeface="Microsoft Yahei" panose="020B0503020204020204" pitchFamily="34" charset="-122"/>
                <a:ea typeface="Microsoft Yahei" panose="020B0503020204020204" pitchFamily="34" charset="-122"/>
              </a:rPr>
              <a:t>0.</a:t>
            </a: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Microsoft Yahei" panose="020B0503020204020204" pitchFamily="34" charset="-122"/>
                <a:ea typeface="Microsoft Yahei" panose="020B0503020204020204" pitchFamily="34" charset="-122"/>
              </a:rPr>
              <a:t>实际运费含税：</a:t>
            </a:r>
            <a:r>
              <a:rPr lang="zh-CN" altLang="en-US" dirty="0">
                <a:solidFill>
                  <a:srgbClr val="333333"/>
                </a:solidFill>
                <a:latin typeface="Microsoft Yahei" panose="020B0503020204020204" pitchFamily="34" charset="-122"/>
                <a:ea typeface="Microsoft Yahei" panose="020B0503020204020204" pitchFamily="34" charset="-122"/>
              </a:rPr>
              <a:t>系统计算根据维护的承运商含税率加上手动计算实际运费不含税之和。</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Microsoft Yahei" panose="020B0503020204020204" pitchFamily="34" charset="-122"/>
                <a:ea typeface="Microsoft Yahei" panose="020B0503020204020204" pitchFamily="34" charset="-122"/>
              </a:rPr>
              <a:t>超运费标准原因：</a:t>
            </a:r>
            <a:r>
              <a:rPr lang="zh-CN" altLang="en-US" dirty="0">
                <a:solidFill>
                  <a:srgbClr val="333333"/>
                </a:solidFill>
                <a:latin typeface="Microsoft Yahei" panose="020B0503020204020204" pitchFamily="34" charset="-122"/>
                <a:ea typeface="Microsoft Yahei" panose="020B0503020204020204" pitchFamily="34" charset="-122"/>
              </a:rPr>
              <a:t>超出费用标准手动输入。</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lnSpc>
                <a:spcPct val="150000"/>
              </a:lnSpc>
              <a:buClr>
                <a:srgbClr val="F9680D"/>
              </a:buClr>
              <a:buFont typeface="Wingdings" panose="05000000000000000000" pitchFamily="2" charset="2"/>
              <a:buChar char="n"/>
            </a:pP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lnSpc>
                <a:spcPct val="150000"/>
              </a:lnSpc>
              <a:buClr>
                <a:srgbClr val="F9680D"/>
              </a:buClr>
              <a:buFont typeface="Wingdings" panose="05000000000000000000" pitchFamily="2" charset="2"/>
              <a:buChar char="n"/>
            </a:pPr>
            <a:endParaRPr lang="zh-CN" altLang="en-US"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C6759564-1D8D-4448-8367-577EC3B7CB0C}"/>
              </a:ext>
            </a:extLst>
          </p:cNvPr>
          <p:cNvPicPr>
            <a:picLocks noChangeAspect="1"/>
          </p:cNvPicPr>
          <p:nvPr/>
        </p:nvPicPr>
        <p:blipFill>
          <a:blip r:embed="rId3"/>
          <a:stretch>
            <a:fillRect/>
          </a:stretch>
        </p:blipFill>
        <p:spPr>
          <a:xfrm>
            <a:off x="7464152" y="1484784"/>
            <a:ext cx="4296878" cy="4030305"/>
          </a:xfrm>
          <a:prstGeom prst="rect">
            <a:avLst/>
          </a:prstGeom>
        </p:spPr>
      </p:pic>
    </p:spTree>
    <p:extLst>
      <p:ext uri="{BB962C8B-B14F-4D97-AF65-F5344CB8AC3E}">
        <p14:creationId xmlns:p14="http://schemas.microsoft.com/office/powerpoint/2010/main" val="31525884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216024" y="110460"/>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216024" y="850048"/>
            <a:ext cx="6312024" cy="6275885"/>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卸车费：</a:t>
            </a:r>
            <a:r>
              <a:rPr lang="zh-CN" altLang="en-US" dirty="0">
                <a:solidFill>
                  <a:srgbClr val="333333"/>
                </a:solidFill>
                <a:latin typeface="微软雅黑" panose="020B0503020204020204" pitchFamily="34" charset="-122"/>
                <a:ea typeface="微软雅黑" panose="020B0503020204020204" pitchFamily="34" charset="-122"/>
              </a:rPr>
              <a:t>派车单已完成前都可手动输入。</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配送核算金额：</a:t>
            </a:r>
            <a:r>
              <a:rPr lang="zh-CN" altLang="en-US" dirty="0">
                <a:solidFill>
                  <a:srgbClr val="333333"/>
                </a:solidFill>
                <a:latin typeface="微软雅黑" panose="020B0503020204020204" pitchFamily="34" charset="-122"/>
                <a:ea typeface="微软雅黑" panose="020B0503020204020204" pitchFamily="34" charset="-122"/>
              </a:rPr>
              <a:t>运单列表中的配送金额字段。</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实收金额：</a:t>
            </a:r>
            <a:r>
              <a:rPr lang="zh-CN" altLang="en-US" dirty="0">
                <a:solidFill>
                  <a:srgbClr val="333333"/>
                </a:solidFill>
                <a:latin typeface="微软雅黑" panose="020B0503020204020204" pitchFamily="34" charset="-122"/>
                <a:ea typeface="微软雅黑" panose="020B0503020204020204" pitchFamily="34" charset="-122"/>
              </a:rPr>
              <a:t>收银台手动输入</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运费结算方式：</a:t>
            </a:r>
            <a:r>
              <a:rPr lang="zh-CN" altLang="en-US" dirty="0">
                <a:solidFill>
                  <a:srgbClr val="333333"/>
                </a:solidFill>
                <a:latin typeface="微软雅黑" panose="020B0503020204020204" pitchFamily="34" charset="-122"/>
                <a:ea typeface="微软雅黑" panose="020B0503020204020204" pitchFamily="34" charset="-122"/>
              </a:rPr>
              <a:t>是指该车辆的结算方式车号级联，不可改。</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规划里程：</a:t>
            </a:r>
            <a:r>
              <a:rPr lang="zh-CN" altLang="en-US" dirty="0">
                <a:solidFill>
                  <a:srgbClr val="333333"/>
                </a:solidFill>
                <a:latin typeface="微软雅黑" panose="020B0503020204020204" pitchFamily="34" charset="-122"/>
                <a:ea typeface="微软雅黑" panose="020B0503020204020204" pitchFamily="34" charset="-122"/>
              </a:rPr>
              <a:t>路径规划的里程自动带入。</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实际里程：</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车辆实际的行驶里程，不计入返程里程</a:t>
            </a:r>
            <a:endParaRPr lang="en-US" altLang="zh-CN" b="1"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收车公里数：</a:t>
            </a:r>
            <a:r>
              <a:rPr lang="zh-CN" altLang="en-US" dirty="0">
                <a:solidFill>
                  <a:srgbClr val="333333"/>
                </a:solidFill>
                <a:latin typeface="微软雅黑" panose="020B0503020204020204" pitchFamily="34" charset="-122"/>
                <a:ea typeface="微软雅黑" panose="020B0503020204020204" pitchFamily="34" charset="-122"/>
              </a:rPr>
              <a:t>手动输入</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出车公里数：</a:t>
            </a:r>
            <a:r>
              <a:rPr lang="zh-CN" altLang="en-US" dirty="0">
                <a:solidFill>
                  <a:srgbClr val="333333"/>
                </a:solidFill>
                <a:latin typeface="微软雅黑" panose="020B0503020204020204" pitchFamily="34" charset="-122"/>
                <a:ea typeface="微软雅黑" panose="020B0503020204020204" pitchFamily="34" charset="-122"/>
              </a:rPr>
              <a:t>手动输入</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是否回仓：</a:t>
            </a:r>
            <a:r>
              <a:rPr lang="zh-CN" altLang="zh-CN" sz="1800" kern="100" dirty="0">
                <a:effectLst/>
                <a:latin typeface="微软雅黑" panose="020B0503020204020204" pitchFamily="34" charset="-122"/>
                <a:ea typeface="微软雅黑" panose="020B0503020204020204" pitchFamily="34" charset="-122"/>
              </a:rPr>
              <a:t>鑫方盛物流的默认是；专车包车的默认为否</a:t>
            </a:r>
            <a:endParaRPr lang="en-US" altLang="zh-CN" sz="1800" kern="100" dirty="0">
              <a:effectLst/>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配送归属：</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默认发货仓的业务单元，可修改</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配送方式：</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默认鑫方盛物流，可选择专车包车</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、快运。</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承运类型：</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根据车号级联，可修改</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车型：</a:t>
            </a:r>
            <a:r>
              <a:rPr lang="zh-CN" altLang="en-US" dirty="0">
                <a:solidFill>
                  <a:srgbClr val="333333"/>
                </a:solidFill>
                <a:latin typeface="微软雅黑" panose="020B0503020204020204" pitchFamily="34" charset="-122"/>
                <a:ea typeface="微软雅黑" panose="020B0503020204020204" pitchFamily="34" charset="-122"/>
              </a:rPr>
              <a:t>待组单可单独选择、地图组单直接带进来、选择车号时自动级联不匹配系统提示。</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zh-CN" altLang="en-US"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BC870404-336E-4E5B-BCF9-F3B823611952}"/>
              </a:ext>
            </a:extLst>
          </p:cNvPr>
          <p:cNvPicPr>
            <a:picLocks noChangeAspect="1"/>
          </p:cNvPicPr>
          <p:nvPr/>
        </p:nvPicPr>
        <p:blipFill>
          <a:blip r:embed="rId3"/>
          <a:stretch>
            <a:fillRect/>
          </a:stretch>
        </p:blipFill>
        <p:spPr>
          <a:xfrm>
            <a:off x="6456040" y="1210552"/>
            <a:ext cx="5519936" cy="4797400"/>
          </a:xfrm>
          <a:prstGeom prst="rect">
            <a:avLst/>
          </a:prstGeom>
        </p:spPr>
      </p:pic>
    </p:spTree>
    <p:extLst>
      <p:ext uri="{BB962C8B-B14F-4D97-AF65-F5344CB8AC3E}">
        <p14:creationId xmlns:p14="http://schemas.microsoft.com/office/powerpoint/2010/main" val="3006920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19336" y="126951"/>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119336" y="905247"/>
            <a:ext cx="6168008" cy="6275885"/>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车号：</a:t>
            </a:r>
            <a:r>
              <a:rPr lang="zh-CN" altLang="en-US" dirty="0">
                <a:latin typeface="微软雅黑" panose="020B0503020204020204" pitchFamily="34" charset="-122"/>
                <a:ea typeface="微软雅黑" panose="020B0503020204020204" pitchFamily="34" charset="-122"/>
              </a:rPr>
              <a:t>不可编辑可搜索（同大区车号共用）。</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承运商：</a:t>
            </a:r>
            <a:r>
              <a:rPr lang="zh-CN" altLang="en-US" dirty="0">
                <a:latin typeface="微软雅黑" panose="020B0503020204020204" pitchFamily="34" charset="-122"/>
                <a:ea typeface="微软雅黑" panose="020B0503020204020204" pitchFamily="34" charset="-122"/>
              </a:rPr>
              <a:t>车号级联不可选项，当选择快运时可单独选择。</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开票承运商：</a:t>
            </a:r>
            <a:r>
              <a:rPr lang="zh-CN" altLang="en-US" dirty="0">
                <a:latin typeface="微软雅黑" panose="020B0503020204020204" pitchFamily="34" charset="-122"/>
                <a:ea typeface="微软雅黑" panose="020B0503020204020204" pitchFamily="34" charset="-122"/>
              </a:rPr>
              <a:t>承运商级联不可选择。</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配送司机：</a:t>
            </a:r>
            <a:r>
              <a:rPr lang="zh-CN" altLang="en-US" dirty="0">
                <a:latin typeface="微软雅黑" panose="020B0503020204020204" pitchFamily="34" charset="-122"/>
                <a:ea typeface="微软雅黑" panose="020B0503020204020204" pitchFamily="34" charset="-122"/>
              </a:rPr>
              <a:t>手动搜索模糊查询，本业务单元加动态运力司机姓名。</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配送司机电话：</a:t>
            </a:r>
            <a:r>
              <a:rPr lang="zh-CN" altLang="en-US" dirty="0">
                <a:latin typeface="微软雅黑" panose="020B0503020204020204" pitchFamily="34" charset="-122"/>
                <a:ea typeface="微软雅黑" panose="020B0503020204020204" pitchFamily="34" charset="-122"/>
              </a:rPr>
              <a:t>配送司机字段级联不可修改。</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配送员：</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本业务单元归属</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HR</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及</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TMS</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增加的姓名。</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Clr>
                <a:srgbClr val="F9680D"/>
              </a:buClr>
              <a:buFont typeface="Wingdings" panose="05000000000000000000" pitchFamily="2" charset="2"/>
              <a:buChar char="n"/>
            </a:pPr>
            <a:r>
              <a:rPr lang="zh-CN" altLang="en-US" b="1" kern="100" dirty="0">
                <a:latin typeface="微软雅黑" panose="020B0503020204020204" pitchFamily="34" charset="-122"/>
                <a:ea typeface="微软雅黑" panose="020B0503020204020204" pitchFamily="34" charset="-122"/>
                <a:cs typeface="Times New Roman" panose="02020603050405020304" pitchFamily="18" charset="0"/>
              </a:rPr>
              <a:t>配送员电话：</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配送员字段级联不可修改。</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装车司机：</a:t>
            </a:r>
            <a:r>
              <a:rPr lang="zh-CN" altLang="en-US" dirty="0">
                <a:latin typeface="微软雅黑" panose="020B0503020204020204" pitchFamily="34" charset="-122"/>
                <a:ea typeface="微软雅黑" panose="020B0503020204020204" pitchFamily="34" charset="-122"/>
              </a:rPr>
              <a:t>本业务单元司机</a:t>
            </a:r>
            <a:r>
              <a:rPr lang="en-US" altLang="zh-CN" dirty="0">
                <a:latin typeface="微软雅黑" panose="020B0503020204020204" pitchFamily="34" charset="-122"/>
                <a:ea typeface="微软雅黑" panose="020B0503020204020204" pitchFamily="34" charset="-122"/>
              </a:rPr>
              <a:t>HR</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TMS</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增加的姓名</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装车司机电话：</a:t>
            </a:r>
            <a:r>
              <a:rPr lang="zh-CN" altLang="en-US" dirty="0">
                <a:latin typeface="微软雅黑" panose="020B0503020204020204" pitchFamily="34" charset="-122"/>
                <a:ea typeface="微软雅黑" panose="020B0503020204020204" pitchFamily="34" charset="-122"/>
              </a:rPr>
              <a:t>装车司机字段级联不可修改。</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发车处理时长：</a:t>
            </a:r>
            <a:r>
              <a:rPr lang="zh-CN" altLang="en-US" dirty="0">
                <a:latin typeface="微软雅黑" panose="020B0503020204020204" pitchFamily="34" charset="-122"/>
                <a:ea typeface="微软雅黑" panose="020B0503020204020204" pitchFamily="34" charset="-122"/>
              </a:rPr>
              <a:t>接单到出车合计时间。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运费结算单打印次数：</a:t>
            </a:r>
            <a:r>
              <a:rPr lang="zh-CN" altLang="en-US" dirty="0">
                <a:latin typeface="微软雅黑" panose="020B0503020204020204" pitchFamily="34" charset="-122"/>
                <a:ea typeface="微软雅黑" panose="020B0503020204020204" pitchFamily="34" charset="-122"/>
              </a:rPr>
              <a:t>运费结算单打印次数。</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备注：</a:t>
            </a:r>
            <a:r>
              <a:rPr lang="zh-CN" altLang="en-US" dirty="0">
                <a:latin typeface="微软雅黑" panose="020B0503020204020204" pitchFamily="34" charset="-122"/>
                <a:ea typeface="微软雅黑" panose="020B0503020204020204" pitchFamily="34" charset="-122"/>
              </a:rPr>
              <a:t>非必填项、手动输入。</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收车摘要：</a:t>
            </a:r>
            <a:r>
              <a:rPr lang="zh-CN" altLang="en-US" dirty="0">
                <a:latin typeface="微软雅黑" panose="020B0503020204020204" pitchFamily="34" charset="-122"/>
                <a:ea typeface="微软雅黑" panose="020B0503020204020204" pitchFamily="34" charset="-122"/>
              </a:rPr>
              <a:t>非必填项、手动输入。</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zh-CN" altLang="en-US"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5073BAF9-26CE-4251-AD8F-CB0E50A67BEA}"/>
              </a:ext>
            </a:extLst>
          </p:cNvPr>
          <p:cNvPicPr>
            <a:picLocks noChangeAspect="1"/>
          </p:cNvPicPr>
          <p:nvPr/>
        </p:nvPicPr>
        <p:blipFill>
          <a:blip r:embed="rId3"/>
          <a:stretch>
            <a:fillRect/>
          </a:stretch>
        </p:blipFill>
        <p:spPr>
          <a:xfrm>
            <a:off x="6384032" y="1282328"/>
            <a:ext cx="5591944" cy="4293344"/>
          </a:xfrm>
          <a:prstGeom prst="rect">
            <a:avLst/>
          </a:prstGeom>
        </p:spPr>
      </p:pic>
    </p:spTree>
    <p:extLst>
      <p:ext uri="{BB962C8B-B14F-4D97-AF65-F5344CB8AC3E}">
        <p14:creationId xmlns:p14="http://schemas.microsoft.com/office/powerpoint/2010/main" val="614839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91344"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10" name="文本框 9">
            <a:extLst>
              <a:ext uri="{FF2B5EF4-FFF2-40B4-BE49-F238E27FC236}">
                <a16:creationId xmlns:a16="http://schemas.microsoft.com/office/drawing/2014/main" id="{FF8764C3-A449-4255-AD46-6BF9C5CC4E3A}"/>
              </a:ext>
            </a:extLst>
          </p:cNvPr>
          <p:cNvSpPr txBox="1"/>
          <p:nvPr/>
        </p:nvSpPr>
        <p:spPr>
          <a:xfrm>
            <a:off x="-84291" y="905247"/>
            <a:ext cx="12360582" cy="6691384"/>
          </a:xfrm>
          <a:prstGeom prst="rect">
            <a:avLst/>
          </a:prstGeom>
          <a:noFill/>
        </p:spPr>
        <p:txBody>
          <a:bodyPr wrap="square">
            <a:spAutoFit/>
          </a:bodyPr>
          <a:lstStyle/>
          <a:p>
            <a:pPr marL="285750" indent="-285750" algn="l">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家数：</a:t>
            </a:r>
            <a:r>
              <a:rPr lang="zh-CN" altLang="en-US" dirty="0">
                <a:latin typeface="微软雅黑" panose="020B0503020204020204" pitchFamily="34" charset="-122"/>
                <a:ea typeface="微软雅黑" panose="020B0503020204020204" pitchFamily="34" charset="-122"/>
              </a:rPr>
              <a:t>来源与运单列表</a:t>
            </a:r>
            <a:r>
              <a:rPr lang="zh-CN" altLang="en-US" i="0" dirty="0">
                <a:solidFill>
                  <a:srgbClr val="333333"/>
                </a:solidFill>
                <a:effectLst/>
                <a:latin typeface="微软雅黑" panose="020B0503020204020204" pitchFamily="34" charset="-122"/>
                <a:ea typeface="微软雅黑" panose="020B0503020204020204" pitchFamily="34" charset="-122"/>
              </a:rPr>
              <a:t>是否计入家数不可修改</a:t>
            </a:r>
            <a:endParaRPr lang="en-US" altLang="zh-CN" i="0" dirty="0">
              <a:solidFill>
                <a:srgbClr val="333333"/>
              </a:solidFill>
              <a:effectLst/>
              <a:latin typeface="微软雅黑" panose="020B0503020204020204" pitchFamily="34" charset="-122"/>
              <a:ea typeface="微软雅黑" panose="020B0503020204020204" pitchFamily="34" charset="-122"/>
            </a:endParaRPr>
          </a:p>
          <a:p>
            <a:pPr algn="l">
              <a:lnSpc>
                <a:spcPct val="150000"/>
              </a:lnSpc>
              <a:buClr>
                <a:srgbClr val="F9680D"/>
              </a:buClr>
            </a:pPr>
            <a:r>
              <a:rPr lang="en-US" altLang="zh-CN" sz="18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    1</a:t>
            </a:r>
            <a:r>
              <a:rPr lang="zh-CN" altLang="en-US" sz="1800" kern="100" dirty="0">
                <a:solidFill>
                  <a:srgbClr val="333333"/>
                </a:solidFill>
                <a:latin typeface="微软雅黑" panose="020B0503020204020204" pitchFamily="34" charset="-122"/>
                <a:ea typeface="微软雅黑" panose="020B0503020204020204" pitchFamily="34" charset="-122"/>
                <a:cs typeface="Times New Roman" panose="02020603050405020304" pitchFamily="18" charset="0"/>
              </a:rPr>
              <a:t>、销售订单家数计算：</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相同客户名称，相同的四级地址，算</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1</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家。相同客户名称，不同四级地址，算多家。不同客户</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p>
          <a:p>
            <a:pPr algn="l">
              <a:lnSpc>
                <a:spcPct val="150000"/>
              </a:lnSpc>
              <a:buClr>
                <a:srgbClr val="F9680D"/>
              </a:buClr>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名称，无论四级地址是否相同，算多家。</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l">
              <a:lnSpc>
                <a:spcPct val="150000"/>
              </a:lnSpc>
              <a:buClr>
                <a:srgbClr val="F9680D"/>
              </a:buClr>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2</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、转货订单：根据运输策略转入公司计算。</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l">
              <a:lnSpc>
                <a:spcPct val="150000"/>
              </a:lnSpc>
              <a:buClr>
                <a:srgbClr val="F9680D"/>
              </a:buClr>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3</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、退货申请：根据是否有本次送货单据没有有的则按家数计算。</a:t>
            </a:r>
            <a:endPar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gn="l">
              <a:lnSpc>
                <a:spcPct val="150000"/>
              </a:lnSpc>
              <a:buClr>
                <a:srgbClr val="F9680D"/>
              </a:buClr>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4</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、接货单：</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只有一个接货单时，</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算一家</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当有多个接货单时，</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接货单数量</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地址分类的系数</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四舍五入取整</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按照相</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p>
          <a:p>
            <a:pPr algn="l">
              <a:lnSpc>
                <a:spcPct val="150000"/>
              </a:lnSpc>
              <a:buClr>
                <a:srgbClr val="F9680D"/>
              </a:buClr>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同供应商，相同四级地址的，算一家不同供应商，无论四级地址是否相同，算多家</a:t>
            </a:r>
            <a:r>
              <a:rPr lang="zh-CN" altLang="en-US" i="0" dirty="0">
                <a:solidFill>
                  <a:srgbClr val="333333"/>
                </a:solidFill>
                <a:effectLst/>
                <a:latin typeface="微软雅黑" panose="020B0503020204020204" pitchFamily="34" charset="-122"/>
                <a:ea typeface="微软雅黑" panose="020B0503020204020204" pitchFamily="34" charset="-122"/>
              </a:rPr>
              <a:t>。</a:t>
            </a:r>
            <a:endParaRPr lang="en-US" altLang="zh-CN" i="0" dirty="0">
              <a:solidFill>
                <a:srgbClr val="333333"/>
              </a:solidFill>
              <a:effectLst/>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运单号：</a:t>
            </a:r>
            <a:r>
              <a:rPr lang="zh-CN" altLang="en-US" dirty="0">
                <a:solidFill>
                  <a:srgbClr val="333333"/>
                </a:solidFill>
                <a:latin typeface="微软雅黑" panose="020B0503020204020204" pitchFamily="34" charset="-122"/>
                <a:ea typeface="微软雅黑" panose="020B0503020204020204" pitchFamily="34" charset="-122"/>
              </a:rPr>
              <a:t>点击运单号可跳转到运单界面。</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删除按钮：</a:t>
            </a:r>
            <a:r>
              <a:rPr lang="zh-CN" altLang="en-US" dirty="0">
                <a:solidFill>
                  <a:srgbClr val="333333"/>
                </a:solidFill>
                <a:latin typeface="微软雅黑" panose="020B0503020204020204" pitchFamily="34" charset="-122"/>
                <a:ea typeface="微软雅黑" panose="020B0503020204020204" pitchFamily="34" charset="-122"/>
              </a:rPr>
              <a:t>勾选订单派车单非已完成状态都可删除任何单据。</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计算运费：</a:t>
            </a:r>
            <a:r>
              <a:rPr lang="zh-CN" altLang="en-US" dirty="0">
                <a:solidFill>
                  <a:srgbClr val="333333"/>
                </a:solidFill>
                <a:latin typeface="微软雅黑" panose="020B0503020204020204" pitchFamily="34" charset="-122"/>
                <a:ea typeface="微软雅黑" panose="020B0503020204020204" pitchFamily="34" charset="-122"/>
              </a:rPr>
              <a:t>已派车后可计算运费，在收车前必须重新验证一次，转货订单根据转货模板直接带入（计算运费在派车单列表计算标准运费字段是不含税的），自有、承包、三方、个体、来计算模板来计算。其中计算运费涉及转货为主转货为辅。主要是以那种单据公里数最远就以那个为主，如以转货为主计算运费：首先运费标准取转货模板然后在结合运费模板的家数运费相加计算。转货为辅则已运费模板直接按照家数计算（界面高速费、禁行费、退货加成费都会相加）。</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solidFill>
                  <a:srgbClr val="333333"/>
                </a:solidFill>
                <a:latin typeface="微软雅黑" panose="020B0503020204020204" pitchFamily="34" charset="-122"/>
                <a:ea typeface="微软雅黑" panose="020B0503020204020204" pitchFamily="34" charset="-122"/>
              </a:rPr>
              <a:t>查看商品明细：</a:t>
            </a:r>
            <a:r>
              <a:rPr lang="zh-CN" altLang="en-US" dirty="0">
                <a:solidFill>
                  <a:srgbClr val="333333"/>
                </a:solidFill>
                <a:latin typeface="微软雅黑" panose="020B0503020204020204" pitchFamily="34" charset="-122"/>
                <a:ea typeface="微软雅黑" panose="020B0503020204020204" pitchFamily="34" charset="-122"/>
              </a:rPr>
              <a:t>点击此按钮可查看该派车单中所有单据商品明细。</a:t>
            </a:r>
            <a:endParaRPr lang="en-US" altLang="zh-CN" dirty="0">
              <a:solidFill>
                <a:srgbClr val="333333"/>
              </a:solidFill>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lnSpc>
                <a:spcPct val="150000"/>
              </a:lnSpc>
              <a:buClr>
                <a:srgbClr val="F9680D"/>
              </a:buClr>
              <a:buFont typeface="Wingdings" panose="05000000000000000000" pitchFamily="2" charset="2"/>
              <a:buChar char="n"/>
            </a:pPr>
            <a:endParaRPr lang="en-US" altLang="zh-CN" dirty="0">
              <a:solidFill>
                <a:srgbClr val="333333"/>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55797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566804" y="6436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263352" y="116808"/>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10" name="文本框 9">
            <a:extLst>
              <a:ext uri="{FF2B5EF4-FFF2-40B4-BE49-F238E27FC236}">
                <a16:creationId xmlns:a16="http://schemas.microsoft.com/office/drawing/2014/main" id="{FF8764C3-A449-4255-AD46-6BF9C5CC4E3A}"/>
              </a:ext>
            </a:extLst>
          </p:cNvPr>
          <p:cNvSpPr txBox="1"/>
          <p:nvPr/>
        </p:nvSpPr>
        <p:spPr>
          <a:xfrm>
            <a:off x="263352" y="1270370"/>
            <a:ext cx="3816424" cy="874407"/>
          </a:xfrm>
          <a:prstGeom prst="rect">
            <a:avLst/>
          </a:prstGeom>
          <a:noFill/>
        </p:spPr>
        <p:txBody>
          <a:bodyPr wrap="square">
            <a:spAutoFit/>
          </a:bodyPr>
          <a:lstStyle/>
          <a:p>
            <a:pPr>
              <a:lnSpc>
                <a:spcPct val="150000"/>
              </a:lnSpc>
            </a:pPr>
            <a:endParaRPr lang="en-US" altLang="zh-CN" dirty="0">
              <a:solidFill>
                <a:srgbClr val="333333"/>
              </a:solidFill>
              <a:latin typeface="Microsoft Yahei" panose="020B0503020204020204" pitchFamily="34" charset="-122"/>
              <a:ea typeface="Microsoft Yahei" panose="020B0503020204020204" pitchFamily="34" charset="-122"/>
            </a:endParaRPr>
          </a:p>
          <a:p>
            <a:pPr>
              <a:lnSpc>
                <a:spcPct val="150000"/>
              </a:lnSpc>
            </a:pPr>
            <a:endParaRPr lang="en-US" altLang="zh-CN" dirty="0">
              <a:solidFill>
                <a:srgbClr val="333333"/>
              </a:solidFill>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ACA219C4-5552-4881-BF2E-6DA172070223}"/>
              </a:ext>
            </a:extLst>
          </p:cNvPr>
          <p:cNvPicPr>
            <a:picLocks noChangeAspect="1"/>
          </p:cNvPicPr>
          <p:nvPr/>
        </p:nvPicPr>
        <p:blipFill>
          <a:blip r:embed="rId3"/>
          <a:stretch>
            <a:fillRect/>
          </a:stretch>
        </p:blipFill>
        <p:spPr>
          <a:xfrm>
            <a:off x="5807968" y="1179518"/>
            <a:ext cx="6028347" cy="4810736"/>
          </a:xfrm>
          <a:prstGeom prst="rect">
            <a:avLst/>
          </a:prstGeom>
          <a:ln>
            <a:noFill/>
          </a:ln>
          <a:effectLst>
            <a:outerShdw blurRad="292100" dist="139700" dir="2700000" algn="tl" rotWithShape="0">
              <a:srgbClr val="333333">
                <a:alpha val="65000"/>
              </a:srgbClr>
            </a:outerShdw>
          </a:effectLst>
        </p:spPr>
      </p:pic>
      <p:sp>
        <p:nvSpPr>
          <p:cNvPr id="2" name="文本框 1">
            <a:extLst>
              <a:ext uri="{FF2B5EF4-FFF2-40B4-BE49-F238E27FC236}">
                <a16:creationId xmlns:a16="http://schemas.microsoft.com/office/drawing/2014/main" id="{8694461D-7DBF-4BF0-A3A1-26F9CDC9AEFB}"/>
              </a:ext>
            </a:extLst>
          </p:cNvPr>
          <p:cNvSpPr txBox="1"/>
          <p:nvPr/>
        </p:nvSpPr>
        <p:spPr>
          <a:xfrm>
            <a:off x="124936" y="867746"/>
            <a:ext cx="5683032" cy="6186309"/>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制单人：</a:t>
            </a:r>
            <a:r>
              <a:rPr lang="zh-CN" altLang="en-US" dirty="0">
                <a:latin typeface="微软雅黑" panose="020B0503020204020204" pitchFamily="34" charset="-122"/>
                <a:ea typeface="微软雅黑" panose="020B0503020204020204" pitchFamily="34" charset="-122"/>
              </a:rPr>
              <a:t>派车单制单后保存生成与派车单人员姓名。</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制单时间：</a:t>
            </a:r>
            <a:r>
              <a:rPr lang="zh-CN" altLang="en-US" dirty="0">
                <a:latin typeface="微软雅黑" panose="020B0503020204020204" pitchFamily="34" charset="-122"/>
                <a:ea typeface="微软雅黑" panose="020B0503020204020204" pitchFamily="34" charset="-122"/>
              </a:rPr>
              <a:t>制单保存时的时间。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最近修改人：</a:t>
            </a:r>
            <a:r>
              <a:rPr lang="zh-CN" altLang="en-US" dirty="0">
                <a:latin typeface="微软雅黑" panose="020B0503020204020204" pitchFamily="34" charset="-122"/>
                <a:ea typeface="微软雅黑" panose="020B0503020204020204" pitchFamily="34" charset="-122"/>
              </a:rPr>
              <a:t>派车单界面最后一次修改人员姓名。</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最近修改时间：</a:t>
            </a:r>
            <a:r>
              <a:rPr lang="zh-CN" altLang="en-US" dirty="0">
                <a:latin typeface="微软雅黑" panose="020B0503020204020204" pitchFamily="34" charset="-122"/>
                <a:ea typeface="微软雅黑" panose="020B0503020204020204" pitchFamily="34" charset="-122"/>
              </a:rPr>
              <a:t>派车单界面最后一次时间。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派车人：</a:t>
            </a:r>
            <a:r>
              <a:rPr lang="zh-CN" altLang="en-US" dirty="0">
                <a:latin typeface="微软雅黑" panose="020B0503020204020204" pitchFamily="34" charset="-122"/>
                <a:ea typeface="微软雅黑" panose="020B0503020204020204" pitchFamily="34" charset="-122"/>
              </a:rPr>
              <a:t>点击派车按钮人员姓名。</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派车时间：</a:t>
            </a:r>
            <a:r>
              <a:rPr lang="zh-CN" altLang="en-US" dirty="0">
                <a:latin typeface="微软雅黑" panose="020B0503020204020204" pitchFamily="34" charset="-122"/>
                <a:ea typeface="微软雅黑" panose="020B0503020204020204" pitchFamily="34" charset="-122"/>
              </a:rPr>
              <a:t>点击派车按钮时间。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签字人：</a:t>
            </a:r>
            <a:r>
              <a:rPr lang="zh-CN" altLang="en-US" dirty="0">
                <a:latin typeface="微软雅黑" panose="020B0503020204020204" pitchFamily="34" charset="-122"/>
                <a:ea typeface="微软雅黑" panose="020B0503020204020204" pitchFamily="34" charset="-122"/>
              </a:rPr>
              <a:t>收银台专用收账完毕后系统签收。</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签字时间：</a:t>
            </a:r>
            <a:r>
              <a:rPr lang="zh-CN" altLang="en-US" dirty="0">
                <a:latin typeface="微软雅黑" panose="020B0503020204020204" pitchFamily="34" charset="-122"/>
                <a:ea typeface="微软雅黑" panose="020B0503020204020204" pitchFamily="34" charset="-122"/>
              </a:rPr>
              <a:t>收银员签字时间。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收车人：</a:t>
            </a:r>
            <a:r>
              <a:rPr lang="zh-CN" altLang="en-US" dirty="0">
                <a:latin typeface="微软雅黑" panose="020B0503020204020204" pitchFamily="34" charset="-122"/>
                <a:ea typeface="微软雅黑" panose="020B0503020204020204" pitchFamily="34" charset="-122"/>
              </a:rPr>
              <a:t>点击收车按钮人员姓名。</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收车时间：</a:t>
            </a:r>
            <a:r>
              <a:rPr lang="zh-CN" altLang="en-US" dirty="0">
                <a:latin typeface="微软雅黑" panose="020B0503020204020204" pitchFamily="34" charset="-122"/>
                <a:ea typeface="微软雅黑" panose="020B0503020204020204" pitchFamily="34" charset="-122"/>
              </a:rPr>
              <a:t>点击收车按钮时间。</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出车时间：</a:t>
            </a:r>
            <a:r>
              <a:rPr lang="zh-CN" altLang="en-US" dirty="0">
                <a:latin typeface="微软雅黑" panose="020B0503020204020204" pitchFamily="34" charset="-122"/>
                <a:ea typeface="微软雅黑" panose="020B0503020204020204" pitchFamily="34" charset="-122"/>
              </a:rPr>
              <a:t>车辆触发发货仓电子围栏或者</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系统手动点击确认出司。</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回司时间：</a:t>
            </a:r>
            <a:r>
              <a:rPr lang="zh-CN" altLang="en-US" dirty="0">
                <a:latin typeface="微软雅黑" panose="020B0503020204020204" pitchFamily="34" charset="-122"/>
                <a:ea typeface="微软雅黑" panose="020B0503020204020204" pitchFamily="34" charset="-122"/>
              </a:rPr>
              <a:t>车辆触发发货仓电子围栏或者</a:t>
            </a:r>
            <a:r>
              <a:rPr lang="en-US" altLang="zh-CN" dirty="0">
                <a:latin typeface="微软雅黑" panose="020B0503020204020204" pitchFamily="34" charset="-122"/>
                <a:ea typeface="微软雅黑" panose="020B0503020204020204" pitchFamily="34" charset="-122"/>
              </a:rPr>
              <a:t>TMS</a:t>
            </a:r>
            <a:r>
              <a:rPr lang="zh-CN" altLang="en-US" dirty="0">
                <a:latin typeface="微软雅黑" panose="020B0503020204020204" pitchFamily="34" charset="-122"/>
                <a:ea typeface="微软雅黑" panose="020B0503020204020204" pitchFamily="34" charset="-122"/>
              </a:rPr>
              <a:t>系统手动点击确认回司。</a:t>
            </a:r>
            <a:endParaRPr lang="en-US" altLang="zh-CN" b="1" dirty="0">
              <a:latin typeface="微软雅黑" panose="020B0503020204020204" pitchFamily="34" charset="-122"/>
              <a:ea typeface="微软雅黑" panose="020B0503020204020204" pitchFamily="34" charset="-122"/>
            </a:endParaRPr>
          </a:p>
          <a:p>
            <a:pPr marL="285750" indent="-285750">
              <a:buClr>
                <a:srgbClr val="F9680D"/>
              </a:buClr>
              <a:buFont typeface="Wingdings" panose="05000000000000000000" pitchFamily="2" charset="2"/>
              <a:buChar char="n"/>
            </a:pPr>
            <a:endParaRPr lang="zh-CN" altLang="en-US" dirty="0"/>
          </a:p>
        </p:txBody>
      </p:sp>
    </p:spTree>
    <p:extLst>
      <p:ext uri="{BB962C8B-B14F-4D97-AF65-F5344CB8AC3E}">
        <p14:creationId xmlns:p14="http://schemas.microsoft.com/office/powerpoint/2010/main" val="1639713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263352" y="116808"/>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pic>
        <p:nvPicPr>
          <p:cNvPr id="5" name="图片 4">
            <a:extLst>
              <a:ext uri="{FF2B5EF4-FFF2-40B4-BE49-F238E27FC236}">
                <a16:creationId xmlns:a16="http://schemas.microsoft.com/office/drawing/2014/main" id="{5D714EAF-5331-406A-833B-172ADF365618}"/>
              </a:ext>
            </a:extLst>
          </p:cNvPr>
          <p:cNvPicPr>
            <a:picLocks noChangeAspect="1"/>
          </p:cNvPicPr>
          <p:nvPr/>
        </p:nvPicPr>
        <p:blipFill>
          <a:blip r:embed="rId3"/>
          <a:stretch>
            <a:fillRect/>
          </a:stretch>
        </p:blipFill>
        <p:spPr>
          <a:xfrm>
            <a:off x="7215586" y="1367331"/>
            <a:ext cx="4799856" cy="4464496"/>
          </a:xfrm>
          <a:prstGeom prst="rect">
            <a:avLst/>
          </a:prstGeom>
          <a:ln>
            <a:noFill/>
          </a:ln>
          <a:effectLst>
            <a:outerShdw blurRad="292100" dist="139700" dir="2700000" algn="tl" rotWithShape="0">
              <a:srgbClr val="333333">
                <a:alpha val="65000"/>
              </a:srgbClr>
            </a:outerShdw>
          </a:effectLst>
        </p:spPr>
      </p:pic>
      <p:sp>
        <p:nvSpPr>
          <p:cNvPr id="2" name="文本框 1">
            <a:extLst>
              <a:ext uri="{FF2B5EF4-FFF2-40B4-BE49-F238E27FC236}">
                <a16:creationId xmlns:a16="http://schemas.microsoft.com/office/drawing/2014/main" id="{5DB79F40-831C-4ADF-B620-22D3A9391D47}"/>
              </a:ext>
            </a:extLst>
          </p:cNvPr>
          <p:cNvSpPr txBox="1"/>
          <p:nvPr/>
        </p:nvSpPr>
        <p:spPr>
          <a:xfrm>
            <a:off x="13657" y="833426"/>
            <a:ext cx="7234471" cy="6463308"/>
          </a:xfrm>
          <a:prstGeom prst="rect">
            <a:avLst/>
          </a:prstGeom>
          <a:noFill/>
        </p:spPr>
        <p:txBody>
          <a:bodyPr wrap="square" rtlCol="0">
            <a:spAutoFit/>
          </a:bodyPr>
          <a:lstStyle/>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列表重要字段解读：</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最长边：</a:t>
            </a:r>
            <a:r>
              <a:rPr lang="zh-CN" altLang="en-US" dirty="0">
                <a:latin typeface="微软雅黑" panose="020B0503020204020204" pitchFamily="34" charset="-122"/>
                <a:ea typeface="微软雅黑" panose="020B0503020204020204" pitchFamily="34" charset="-122"/>
              </a:rPr>
              <a:t>派车单中的最长商品长度（出车前退货后不计算取消的运单未删除前也不计算）。</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总重量：</a:t>
            </a:r>
            <a:r>
              <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派车单中合计重量不含出车前办理退票扣减</a:t>
            </a:r>
            <a:r>
              <a:rPr lang="zh-CN" altLang="en-US" dirty="0">
                <a:latin typeface="微软雅黑" panose="020B0503020204020204" pitchFamily="34" charset="-122"/>
                <a:ea typeface="微软雅黑" panose="020B0503020204020204" pitchFamily="34" charset="-122"/>
              </a:rPr>
              <a:t>取消的运单未删除前也不计算</a:t>
            </a:r>
            <a:r>
              <a:rPr lang="zh-CN" altLang="en-US"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CN"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总体积：</a:t>
            </a:r>
            <a:r>
              <a:rPr lang="zh-CN" altLang="en-US" dirty="0">
                <a:latin typeface="微软雅黑" panose="020B0503020204020204" pitchFamily="34" charset="-122"/>
                <a:ea typeface="微软雅黑" panose="020B0503020204020204" pitchFamily="34" charset="-122"/>
              </a:rPr>
              <a:t>派车单中合计体积不含出车前办理退票扣减取消的运单未删除前也不计算。</a:t>
            </a:r>
            <a:endParaRPr lang="en-US" altLang="zh-CN" dirty="0">
              <a:latin typeface="微软雅黑" panose="020B0503020204020204" pitchFamily="34" charset="-122"/>
              <a:ea typeface="微软雅黑" panose="020B0503020204020204" pitchFamily="34" charset="-122"/>
            </a:endParaRPr>
          </a:p>
          <a:p>
            <a:pPr marL="285750" indent="-285750" algn="l">
              <a:lnSpc>
                <a:spcPct val="150000"/>
              </a:lnSpc>
              <a:buClr>
                <a:srgbClr val="FF9900"/>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配送金额（列表）：</a:t>
            </a:r>
            <a:r>
              <a:rPr lang="zh-CN" altLang="zh-CN" sz="1800" kern="100" dirty="0">
                <a:effectLst/>
                <a:latin typeface="微软雅黑" panose="020B0503020204020204" pitchFamily="34" charset="-122"/>
                <a:ea typeface="微软雅黑" panose="020B0503020204020204" pitchFamily="34" charset="-122"/>
              </a:rPr>
              <a:t>销售订单</a:t>
            </a:r>
            <a:r>
              <a:rPr lang="zh-CN" altLang="en-US" sz="1800" kern="100" dirty="0">
                <a:effectLst/>
                <a:latin typeface="微软雅黑" panose="020B0503020204020204" pitchFamily="34" charset="-122"/>
                <a:ea typeface="微软雅黑" panose="020B0503020204020204" pitchFamily="34" charset="-122"/>
              </a:rPr>
              <a:t>：</a:t>
            </a:r>
            <a:r>
              <a:rPr lang="zh-CN" altLang="zh-CN" sz="1800" kern="100" dirty="0">
                <a:effectLst/>
                <a:latin typeface="微软雅黑" panose="020B0503020204020204" pitchFamily="34" charset="-122"/>
                <a:ea typeface="微软雅黑" panose="020B0503020204020204" pitchFamily="34" charset="-122"/>
              </a:rPr>
              <a:t>等于单据金额</a:t>
            </a:r>
            <a:r>
              <a:rPr lang="zh-CN" altLang="en-US" sz="1800" kern="100" dirty="0">
                <a:effectLst/>
                <a:latin typeface="微软雅黑" panose="020B0503020204020204" pitchFamily="34" charset="-122"/>
                <a:ea typeface="微软雅黑" panose="020B0503020204020204" pitchFamily="34" charset="-122"/>
              </a:rPr>
              <a:t>减拦截退货金额减去扣减金额</a:t>
            </a:r>
            <a:r>
              <a:rPr lang="zh-CN" altLang="en-US" kern="100" dirty="0">
                <a:latin typeface="微软雅黑" panose="020B0503020204020204" pitchFamily="34" charset="-122"/>
                <a:ea typeface="微软雅黑" panose="020B0503020204020204" pitchFamily="34" charset="-122"/>
              </a:rPr>
              <a:t>。</a:t>
            </a:r>
            <a:r>
              <a:rPr lang="zh-CN" altLang="zh-CN" sz="1800" kern="100" dirty="0">
                <a:effectLst/>
                <a:latin typeface="微软雅黑" panose="020B0503020204020204" pitchFamily="34" charset="-122"/>
                <a:ea typeface="微软雅黑" panose="020B0503020204020204" pitchFamily="34" charset="-122"/>
              </a:rPr>
              <a:t>配送退货申请单：</a:t>
            </a:r>
            <a:r>
              <a:rPr lang="zh-CN" altLang="en-US" sz="1800" kern="100" dirty="0">
                <a:effectLst/>
                <a:latin typeface="微软雅黑" panose="020B0503020204020204" pitchFamily="34" charset="-122"/>
                <a:ea typeface="微软雅黑" panose="020B0503020204020204" pitchFamily="34" charset="-122"/>
              </a:rPr>
              <a:t>取货行为</a:t>
            </a:r>
            <a:r>
              <a:rPr lang="zh-CN" altLang="zh-CN" sz="1800" kern="100" dirty="0">
                <a:effectLst/>
                <a:latin typeface="微软雅黑" panose="020B0503020204020204" pitchFamily="34" charset="-122"/>
                <a:ea typeface="微软雅黑" panose="020B0503020204020204" pitchFamily="34" charset="-122"/>
              </a:rPr>
              <a:t>等于单据</a:t>
            </a:r>
            <a:r>
              <a:rPr lang="zh-CN" altLang="en-US" sz="1800" kern="100" dirty="0">
                <a:effectLst/>
                <a:latin typeface="微软雅黑" panose="020B0503020204020204" pitchFamily="34" charset="-122"/>
                <a:ea typeface="微软雅黑" panose="020B0503020204020204" pitchFamily="34" charset="-122"/>
              </a:rPr>
              <a:t>入库</a:t>
            </a:r>
            <a:r>
              <a:rPr lang="zh-CN" altLang="zh-CN" sz="1800" kern="100" dirty="0">
                <a:effectLst/>
                <a:latin typeface="微软雅黑" panose="020B0503020204020204" pitchFamily="34" charset="-122"/>
                <a:ea typeface="微软雅黑" panose="020B0503020204020204" pitchFamily="34" charset="-122"/>
              </a:rPr>
              <a:t>金额</a:t>
            </a:r>
            <a:r>
              <a:rPr lang="zh-CN" altLang="en-US" sz="1800" kern="100" dirty="0">
                <a:effectLst/>
                <a:latin typeface="微软雅黑" panose="020B0503020204020204" pitchFamily="34" charset="-122"/>
                <a:ea typeface="微软雅黑" panose="020B0503020204020204" pitchFamily="34" charset="-122"/>
              </a:rPr>
              <a:t>，送货行为等于单据金额</a:t>
            </a:r>
            <a:r>
              <a:rPr lang="zh-CN" altLang="en-US" kern="100" dirty="0">
                <a:latin typeface="微软雅黑" panose="020B0503020204020204" pitchFamily="34" charset="-122"/>
                <a:ea typeface="微软雅黑" panose="020B0503020204020204" pitchFamily="34" charset="-122"/>
              </a:rPr>
              <a:t>。</a:t>
            </a:r>
            <a:r>
              <a:rPr lang="zh-CN" altLang="zh-CN" sz="1800" kern="100" dirty="0">
                <a:effectLst/>
                <a:latin typeface="微软雅黑" panose="020B0503020204020204" pitchFamily="34" charset="-122"/>
                <a:ea typeface="微软雅黑" panose="020B0503020204020204" pitchFamily="34" charset="-122"/>
              </a:rPr>
              <a:t>转货单</a:t>
            </a:r>
            <a:r>
              <a:rPr lang="zh-CN" altLang="en-US" sz="1800" kern="100" dirty="0">
                <a:effectLst/>
                <a:latin typeface="微软雅黑" panose="020B0503020204020204" pitchFamily="34" charset="-122"/>
                <a:ea typeface="微软雅黑" panose="020B0503020204020204" pitchFamily="34" charset="-122"/>
              </a:rPr>
              <a:t>：</a:t>
            </a:r>
            <a:r>
              <a:rPr lang="zh-CN" altLang="zh-CN" sz="1800" kern="100" dirty="0">
                <a:effectLst/>
                <a:latin typeface="微软雅黑" panose="020B0503020204020204" pitchFamily="34" charset="-122"/>
                <a:ea typeface="微软雅黑" panose="020B0503020204020204" pitchFamily="34" charset="-122"/>
              </a:rPr>
              <a:t>等于</a:t>
            </a:r>
            <a:r>
              <a:rPr lang="zh-CN" altLang="en-US" sz="1800" kern="100" dirty="0">
                <a:effectLst/>
                <a:latin typeface="微软雅黑" panose="020B0503020204020204" pitchFamily="34" charset="-122"/>
                <a:ea typeface="微软雅黑" panose="020B0503020204020204" pitchFamily="34" charset="-122"/>
              </a:rPr>
              <a:t>装车</a:t>
            </a:r>
            <a:r>
              <a:rPr lang="zh-CN" altLang="en-US" kern="100" dirty="0">
                <a:latin typeface="微软雅黑" panose="020B0503020204020204" pitchFamily="34" charset="-122"/>
                <a:ea typeface="微软雅黑" panose="020B0503020204020204" pitchFamily="34" charset="-122"/>
              </a:rPr>
              <a:t>单据</a:t>
            </a:r>
            <a:r>
              <a:rPr lang="zh-CN" altLang="zh-CN" sz="1800" kern="100" dirty="0">
                <a:effectLst/>
                <a:latin typeface="微软雅黑" panose="020B0503020204020204" pitchFamily="34" charset="-122"/>
                <a:ea typeface="微软雅黑" panose="020B0503020204020204" pitchFamily="34" charset="-122"/>
              </a:rPr>
              <a:t>金额</a:t>
            </a:r>
            <a:r>
              <a:rPr lang="zh-CN" altLang="en-US" kern="100" dirty="0">
                <a:latin typeface="微软雅黑" panose="020B0503020204020204" pitchFamily="34" charset="-122"/>
                <a:ea typeface="微软雅黑" panose="020B0503020204020204" pitchFamily="34" charset="-122"/>
              </a:rPr>
              <a:t>。</a:t>
            </a:r>
            <a:r>
              <a:rPr lang="zh-CN" altLang="zh-CN" sz="1800" kern="100" dirty="0">
                <a:effectLst/>
                <a:latin typeface="微软雅黑" panose="020B0503020204020204" pitchFamily="34" charset="-122"/>
                <a:ea typeface="微软雅黑" panose="020B0503020204020204" pitchFamily="34" charset="-122"/>
              </a:rPr>
              <a:t>接货单</a:t>
            </a:r>
            <a:r>
              <a:rPr lang="zh-CN" altLang="en-US" sz="1800" kern="100" dirty="0">
                <a:effectLst/>
                <a:latin typeface="微软雅黑" panose="020B0503020204020204" pitchFamily="34" charset="-122"/>
                <a:ea typeface="微软雅黑" panose="020B0503020204020204" pitchFamily="34" charset="-122"/>
              </a:rPr>
              <a:t>：取货行为</a:t>
            </a:r>
            <a:r>
              <a:rPr lang="zh-CN" altLang="zh-CN" sz="1800" kern="100" dirty="0">
                <a:effectLst/>
                <a:latin typeface="微软雅黑" panose="020B0503020204020204" pitchFamily="34" charset="-122"/>
                <a:ea typeface="微软雅黑" panose="020B0503020204020204" pitchFamily="34" charset="-122"/>
              </a:rPr>
              <a:t>等于</a:t>
            </a:r>
            <a:r>
              <a:rPr lang="zh-CN" altLang="en-US" sz="1800" kern="100" dirty="0">
                <a:effectLst/>
                <a:latin typeface="微软雅黑" panose="020B0503020204020204" pitchFamily="34" charset="-122"/>
                <a:ea typeface="微软雅黑" panose="020B0503020204020204" pitchFamily="34" charset="-122"/>
              </a:rPr>
              <a:t>入库</a:t>
            </a:r>
            <a:r>
              <a:rPr lang="zh-CN" altLang="zh-CN" sz="1800" kern="100" dirty="0">
                <a:effectLst/>
                <a:latin typeface="微软雅黑" panose="020B0503020204020204" pitchFamily="34" charset="-122"/>
                <a:ea typeface="微软雅黑" panose="020B0503020204020204" pitchFamily="34" charset="-122"/>
              </a:rPr>
              <a:t>金额</a:t>
            </a:r>
            <a:r>
              <a:rPr lang="zh-CN" altLang="en-US" sz="1800" kern="100" dirty="0">
                <a:effectLst/>
                <a:latin typeface="微软雅黑" panose="020B0503020204020204" pitchFamily="34" charset="-122"/>
                <a:ea typeface="微软雅黑" panose="020B0503020204020204" pitchFamily="34" charset="-122"/>
              </a:rPr>
              <a:t>，送货行为等于单据金额。</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转货金额：</a:t>
            </a:r>
            <a:r>
              <a:rPr lang="zh-CN" altLang="en-US" dirty="0">
                <a:latin typeface="微软雅黑" panose="020B0503020204020204" pitchFamily="34" charset="-122"/>
                <a:ea typeface="微软雅黑" panose="020B0503020204020204" pitchFamily="34" charset="-122"/>
              </a:rPr>
              <a:t>转货单据金额（装车有未装车的会减去）</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返转货金额。</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退货入库金额：</a:t>
            </a:r>
            <a:r>
              <a:rPr lang="zh-CN" altLang="en-US" dirty="0">
                <a:latin typeface="微软雅黑" panose="020B0503020204020204" pitchFamily="34" charset="-122"/>
                <a:ea typeface="微软雅黑" panose="020B0503020204020204" pitchFamily="34" charset="-122"/>
              </a:rPr>
              <a:t>本来拉上次退货</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拒收（不扣减）金额。</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接货金额：</a:t>
            </a:r>
            <a:r>
              <a:rPr lang="zh-CN" altLang="en-US" dirty="0">
                <a:latin typeface="微软雅黑" panose="020B0503020204020204" pitchFamily="34" charset="-122"/>
                <a:ea typeface="微软雅黑" panose="020B0503020204020204" pitchFamily="34" charset="-122"/>
              </a:rPr>
              <a:t>库房入库金额。</a:t>
            </a:r>
            <a:endParaRPr lang="en-US" altLang="zh-CN" dirty="0">
              <a:latin typeface="微软雅黑" panose="020B0503020204020204" pitchFamily="34" charset="-122"/>
              <a:ea typeface="微软雅黑" panose="020B0503020204020204" pitchFamily="34" charset="-122"/>
            </a:endParaRPr>
          </a:p>
          <a:p>
            <a:pPr marL="285750" indent="-285750">
              <a:buClr>
                <a:srgbClr val="F9680D"/>
              </a:buClr>
              <a:buFont typeface="Wingdings" panose="05000000000000000000" pitchFamily="2" charset="2"/>
              <a:buChar char="n"/>
            </a:pPr>
            <a:endParaRPr lang="en-US" altLang="zh-CN" dirty="0">
              <a:latin typeface="微软雅黑" panose="020B0503020204020204" pitchFamily="34" charset="-122"/>
              <a:ea typeface="微软雅黑" panose="020B0503020204020204" pitchFamily="34" charset="-122"/>
            </a:endParaRPr>
          </a:p>
          <a:p>
            <a:pPr marL="285750" indent="-285750">
              <a:buClr>
                <a:srgbClr val="F9680D"/>
              </a:buClr>
              <a:buFont typeface="Wingdings" panose="05000000000000000000" pitchFamily="2" charset="2"/>
              <a:buChar char="n"/>
            </a:pPr>
            <a:endParaRPr lang="zh-CN" altLang="en-US" dirty="0"/>
          </a:p>
        </p:txBody>
      </p:sp>
    </p:spTree>
    <p:extLst>
      <p:ext uri="{BB962C8B-B14F-4D97-AF65-F5344CB8AC3E}">
        <p14:creationId xmlns:p14="http://schemas.microsoft.com/office/powerpoint/2010/main" val="1472776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191344" y="143441"/>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派车单界面功能介绍</a:t>
            </a:r>
            <a:endParaRPr lang="zh-CN" altLang="en-US" sz="2400" dirty="0">
              <a:solidFill>
                <a:schemeClr val="bg1"/>
              </a:solidFill>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876781" y="2780928"/>
            <a:ext cx="11486697" cy="2167068"/>
          </a:xfrm>
          <a:prstGeom prst="rect">
            <a:avLst/>
          </a:prstGeom>
          <a:noFill/>
        </p:spPr>
        <p:txBody>
          <a:bodyPr wrap="square" rtlCol="0">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收银台收帐操作</a:t>
            </a:r>
            <a:endParaRPr lang="en-US" altLang="zh-CN" sz="2000" b="1"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收款摘要、现金、转账、应收、网络：收银员在收完帐签字时必须填写其中一个才能签字。</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收银台：收账关注的运单中退货金额，退货申请退货金额，运单单据金额。</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35526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384F09F-B3A6-42D4-862B-6CA12C9EFBC7}"/>
              </a:ext>
            </a:extLst>
          </p:cNvPr>
          <p:cNvSpPr>
            <a:spLocks noGrp="1"/>
          </p:cNvSpPr>
          <p:nvPr>
            <p:ph idx="1"/>
          </p:nvPr>
        </p:nvSpPr>
        <p:spPr>
          <a:xfrm>
            <a:off x="4151784" y="188640"/>
            <a:ext cx="7008780" cy="6480720"/>
          </a:xfrm>
        </p:spPr>
        <p:txBody>
          <a:bodyPr>
            <a:normAutofit fontScale="92500" lnSpcReduction="20000"/>
          </a:bodyPr>
          <a:lstStyle/>
          <a:p>
            <a:r>
              <a:rPr lang="zh-CN" altLang="en-US" sz="2000" b="1" dirty="0">
                <a:solidFill>
                  <a:srgbClr val="FF6600"/>
                </a:solidFill>
              </a:rPr>
              <a:t>订单接入规则</a:t>
            </a:r>
            <a:endParaRPr lang="en-US" altLang="zh-CN" sz="2000" b="1" dirty="0">
              <a:solidFill>
                <a:srgbClr val="FF6600"/>
              </a:solidFill>
            </a:endParaRPr>
          </a:p>
          <a:p>
            <a:r>
              <a:rPr lang="zh-CN" altLang="en-US" sz="2000" b="1" dirty="0">
                <a:solidFill>
                  <a:srgbClr val="F9680D"/>
                </a:solidFill>
              </a:rPr>
              <a:t>订单下推规则</a:t>
            </a:r>
            <a:endParaRPr lang="en-US" altLang="zh-CN" sz="2000" b="1" dirty="0">
              <a:solidFill>
                <a:srgbClr val="F9680D"/>
              </a:solidFill>
            </a:endParaRPr>
          </a:p>
          <a:p>
            <a:r>
              <a:rPr lang="zh-CN" altLang="en-US" sz="2000" b="1" dirty="0">
                <a:solidFill>
                  <a:srgbClr val="FF6600"/>
                </a:solidFill>
              </a:rPr>
              <a:t>修改配送方式</a:t>
            </a:r>
            <a:endParaRPr lang="en-US" altLang="zh-CN" sz="2000" b="1" dirty="0">
              <a:solidFill>
                <a:srgbClr val="FF6600"/>
              </a:solidFill>
            </a:endParaRPr>
          </a:p>
          <a:p>
            <a:r>
              <a:rPr lang="zh-CN" altLang="en-US" sz="2000" b="1" dirty="0">
                <a:solidFill>
                  <a:srgbClr val="F9680D"/>
                </a:solidFill>
              </a:rPr>
              <a:t>超最大家数规则</a:t>
            </a:r>
            <a:endParaRPr lang="en-US" altLang="zh-CN" sz="2000" b="1" dirty="0">
              <a:solidFill>
                <a:srgbClr val="FF6600"/>
              </a:solidFill>
            </a:endParaRPr>
          </a:p>
          <a:p>
            <a:r>
              <a:rPr lang="zh-CN" altLang="en-US" sz="2000" b="1" dirty="0">
                <a:solidFill>
                  <a:srgbClr val="F9680D"/>
                </a:solidFill>
              </a:rPr>
              <a:t>商品体积计算规则</a:t>
            </a:r>
            <a:endParaRPr lang="en-US" altLang="zh-CN" sz="2000" b="1" dirty="0">
              <a:solidFill>
                <a:srgbClr val="F9680D"/>
              </a:solidFill>
            </a:endParaRPr>
          </a:p>
          <a:p>
            <a:r>
              <a:rPr lang="zh-CN" altLang="en-US" sz="2000" b="1" dirty="0">
                <a:solidFill>
                  <a:srgbClr val="FF6600"/>
                </a:solidFill>
              </a:rPr>
              <a:t>异常单据处理</a:t>
            </a:r>
            <a:endParaRPr lang="en-US" altLang="zh-CN" sz="2000" b="1" dirty="0">
              <a:solidFill>
                <a:schemeClr val="tx1"/>
              </a:solidFill>
            </a:endParaRPr>
          </a:p>
          <a:p>
            <a:r>
              <a:rPr lang="zh-CN" altLang="en-US" sz="2000" b="1" dirty="0">
                <a:solidFill>
                  <a:srgbClr val="F9680D"/>
                </a:solidFill>
              </a:rPr>
              <a:t>鑫方盛运单管理功能介绍</a:t>
            </a:r>
            <a:endParaRPr lang="en-US" altLang="zh-CN" sz="2000" b="1" dirty="0">
              <a:solidFill>
                <a:srgbClr val="F9680D"/>
              </a:solidFill>
            </a:endParaRPr>
          </a:p>
          <a:p>
            <a:r>
              <a:rPr lang="zh-CN" altLang="en-US" sz="2000" b="1" dirty="0">
                <a:solidFill>
                  <a:srgbClr val="F9680D"/>
                </a:solidFill>
              </a:rPr>
              <a:t>专车包车运单管理功能介绍</a:t>
            </a:r>
            <a:endParaRPr lang="en-US" altLang="zh-CN" sz="2000" b="1" dirty="0">
              <a:solidFill>
                <a:srgbClr val="F9680D"/>
              </a:solidFill>
            </a:endParaRPr>
          </a:p>
          <a:p>
            <a:r>
              <a:rPr lang="zh-CN" altLang="en-US" sz="2000" b="1" dirty="0">
                <a:solidFill>
                  <a:srgbClr val="F9680D"/>
                </a:solidFill>
              </a:rPr>
              <a:t>快递</a:t>
            </a:r>
            <a:r>
              <a:rPr lang="en-US" altLang="zh-CN" sz="2000" b="1" dirty="0">
                <a:solidFill>
                  <a:srgbClr val="F9680D"/>
                </a:solidFill>
              </a:rPr>
              <a:t>/</a:t>
            </a:r>
            <a:r>
              <a:rPr lang="zh-CN" altLang="en-US" sz="2000" b="1" dirty="0">
                <a:solidFill>
                  <a:srgbClr val="F9680D"/>
                </a:solidFill>
              </a:rPr>
              <a:t>快运运单管理功能介绍</a:t>
            </a:r>
            <a:endParaRPr lang="en-US" altLang="zh-CN" sz="2000" b="1" dirty="0">
              <a:solidFill>
                <a:srgbClr val="F9680D"/>
              </a:solidFill>
            </a:endParaRPr>
          </a:p>
          <a:p>
            <a:r>
              <a:rPr lang="zh-CN" altLang="en-US" sz="2000" b="1" dirty="0">
                <a:solidFill>
                  <a:srgbClr val="F9680D"/>
                </a:solidFill>
              </a:rPr>
              <a:t>地图组单</a:t>
            </a:r>
            <a:endParaRPr lang="en-US" altLang="zh-CN" sz="2000" b="1" dirty="0">
              <a:solidFill>
                <a:srgbClr val="F9680D"/>
              </a:solidFill>
            </a:endParaRPr>
          </a:p>
          <a:p>
            <a:r>
              <a:rPr lang="zh-CN" altLang="en-US" sz="2000" b="1" dirty="0">
                <a:solidFill>
                  <a:srgbClr val="F9680D"/>
                </a:solidFill>
                <a:latin typeface="微软雅黑" panose="020B0503020204020204" pitchFamily="34" charset="-122"/>
                <a:ea typeface="微软雅黑" panose="020B0503020204020204" pitchFamily="34" charset="-122"/>
              </a:rPr>
              <a:t>派车单界面功能介绍</a:t>
            </a:r>
            <a:endParaRPr lang="en-US" altLang="zh-CN" sz="2000" b="1" dirty="0">
              <a:solidFill>
                <a:srgbClr val="F9680D"/>
              </a:solidFill>
            </a:endParaRPr>
          </a:p>
          <a:p>
            <a:r>
              <a:rPr lang="zh-CN" altLang="en-US" sz="2000" b="1" dirty="0">
                <a:solidFill>
                  <a:schemeClr val="tx1"/>
                </a:solidFill>
              </a:rPr>
              <a:t>轨迹管理</a:t>
            </a:r>
            <a:endParaRPr lang="en-US" altLang="zh-CN" sz="2000" b="1" dirty="0">
              <a:solidFill>
                <a:schemeClr val="tx1"/>
              </a:solidFill>
            </a:endParaRPr>
          </a:p>
          <a:p>
            <a:endParaRPr lang="zh-CN" altLang="en-US" sz="2800" dirty="0">
              <a:solidFill>
                <a:srgbClr val="F9680D"/>
              </a:solidFill>
              <a:latin typeface="Microsoft YaHei Light" panose="020B0502040204020203" pitchFamily="34" charset="-122"/>
              <a:ea typeface="Microsoft YaHei Light" panose="020B0502040204020203" pitchFamily="34" charset="-122"/>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endParaRPr lang="en-US" altLang="zh-CN" sz="2800" b="1" dirty="0">
              <a:solidFill>
                <a:srgbClr val="F9680D"/>
              </a:solidFill>
            </a:endParaRPr>
          </a:p>
          <a:p>
            <a:pPr marL="0" indent="0">
              <a:buNone/>
            </a:pPr>
            <a:endParaRPr lang="en-US" altLang="zh-CN" sz="1800" b="1" dirty="0"/>
          </a:p>
          <a:p>
            <a:endParaRPr lang="en-US" altLang="zh-CN" sz="1800" b="1" dirty="0"/>
          </a:p>
          <a:p>
            <a:endParaRPr lang="en-US" altLang="zh-CN" sz="1800" b="1" dirty="0"/>
          </a:p>
          <a:p>
            <a:endParaRPr lang="zh-CN" altLang="en-US" dirty="0"/>
          </a:p>
        </p:txBody>
      </p:sp>
    </p:spTree>
    <p:extLst>
      <p:ext uri="{BB962C8B-B14F-4D97-AF65-F5344CB8AC3E}">
        <p14:creationId xmlns:p14="http://schemas.microsoft.com/office/powerpoint/2010/main" val="133994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订单下推规则</a:t>
            </a:r>
            <a:endParaRPr lang="zh-CN" altLang="en-US" sz="2400" dirty="0">
              <a:latin typeface="Microsoft YaHei Light" panose="020B0502040204020203" pitchFamily="34" charset="-122"/>
              <a:ea typeface="Microsoft YaHei Light" panose="020B0502040204020203" pitchFamily="34" charset="-122"/>
            </a:endParaRPr>
          </a:p>
        </p:txBody>
      </p:sp>
      <p:sp>
        <p:nvSpPr>
          <p:cNvPr id="15" name="文本框 14">
            <a:extLst>
              <a:ext uri="{FF2B5EF4-FFF2-40B4-BE49-F238E27FC236}">
                <a16:creationId xmlns:a16="http://schemas.microsoft.com/office/drawing/2014/main" id="{5078B83E-98F8-4D3D-A975-6B59CFBD335A}"/>
              </a:ext>
            </a:extLst>
          </p:cNvPr>
          <p:cNvSpPr txBox="1"/>
          <p:nvPr/>
        </p:nvSpPr>
        <p:spPr>
          <a:xfrm>
            <a:off x="335360" y="1499606"/>
            <a:ext cx="10177155"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自动下推规则</a:t>
            </a:r>
            <a:r>
              <a:rPr lang="zh-CN" altLang="en-US" dirty="0"/>
              <a:t>：</a:t>
            </a:r>
            <a:r>
              <a:rPr lang="zh-CN" altLang="en-US" dirty="0">
                <a:latin typeface="Microsoft YaHei Light" panose="020B0502040204020203" pitchFamily="34" charset="-122"/>
                <a:ea typeface="Microsoft YaHei Light" panose="020B0502040204020203" pitchFamily="34" charset="-122"/>
              </a:rPr>
              <a:t>京津物流中心配送订单</a:t>
            </a:r>
            <a:r>
              <a:rPr lang="en-US" altLang="zh-CN" dirty="0">
                <a:latin typeface="Microsoft YaHei Light" panose="020B0502040204020203" pitchFamily="34" charset="-122"/>
                <a:ea typeface="Microsoft YaHei Light" panose="020B0502040204020203" pitchFamily="34" charset="-122"/>
              </a:rPr>
              <a:t>-</a:t>
            </a:r>
            <a:r>
              <a:rPr lang="zh-CN" altLang="en-US" dirty="0">
                <a:latin typeface="Microsoft YaHei Light" panose="020B0502040204020203" pitchFamily="34" charset="-122"/>
                <a:ea typeface="Microsoft YaHei Light" panose="020B0502040204020203" pitchFamily="34" charset="-122"/>
              </a:rPr>
              <a:t>按照方式一执行，外阜区域、业务单位按照同时下推操作。</a:t>
            </a:r>
          </a:p>
        </p:txBody>
      </p:sp>
      <p:pic>
        <p:nvPicPr>
          <p:cNvPr id="19" name="图片 18">
            <a:extLst>
              <a:ext uri="{FF2B5EF4-FFF2-40B4-BE49-F238E27FC236}">
                <a16:creationId xmlns:a16="http://schemas.microsoft.com/office/drawing/2014/main" id="{00000000-0008-0000-0100-000003000000}"/>
              </a:ext>
            </a:extLst>
          </p:cNvPr>
          <p:cNvPicPr/>
          <p:nvPr/>
        </p:nvPicPr>
        <p:blipFill>
          <a:blip r:embed="rId3">
            <a:extLst>
              <a:ext uri="{28A0092B-C50C-407E-A947-70E740481C1C}">
                <a14:useLocalDpi xmlns:a14="http://schemas.microsoft.com/office/drawing/2010/main" val="0"/>
              </a:ext>
            </a:extLst>
          </a:blip>
          <a:srcRect/>
          <a:stretch>
            <a:fillRect/>
          </a:stretch>
        </p:blipFill>
        <p:spPr>
          <a:xfrm>
            <a:off x="6312024" y="2284714"/>
            <a:ext cx="5544616" cy="4018892"/>
          </a:xfrm>
          <a:prstGeom prst="rect">
            <a:avLst/>
          </a:prstGeom>
          <a:noFill/>
          <a:ln>
            <a:noFill/>
          </a:ln>
        </p:spPr>
      </p:pic>
      <p:pic>
        <p:nvPicPr>
          <p:cNvPr id="3" name="图片 2">
            <a:extLst>
              <a:ext uri="{FF2B5EF4-FFF2-40B4-BE49-F238E27FC236}">
                <a16:creationId xmlns:a16="http://schemas.microsoft.com/office/drawing/2014/main" id="{439F0180-4383-47DB-A55A-900B3230C8E7}"/>
              </a:ext>
            </a:extLst>
          </p:cNvPr>
          <p:cNvPicPr>
            <a:picLocks noChangeAspect="1"/>
          </p:cNvPicPr>
          <p:nvPr/>
        </p:nvPicPr>
        <p:blipFill>
          <a:blip r:embed="rId4"/>
          <a:stretch>
            <a:fillRect/>
          </a:stretch>
        </p:blipFill>
        <p:spPr>
          <a:xfrm>
            <a:off x="335360" y="2265475"/>
            <a:ext cx="5760640" cy="4018892"/>
          </a:xfrm>
          <a:prstGeom prst="rect">
            <a:avLst/>
          </a:prstGeom>
        </p:spPr>
      </p:pic>
    </p:spTree>
    <p:extLst>
      <p:ext uri="{BB962C8B-B14F-4D97-AF65-F5344CB8AC3E}">
        <p14:creationId xmlns:p14="http://schemas.microsoft.com/office/powerpoint/2010/main" val="1649166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轨迹管理</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2" name="文本框 1">
            <a:extLst>
              <a:ext uri="{FF2B5EF4-FFF2-40B4-BE49-F238E27FC236}">
                <a16:creationId xmlns:a16="http://schemas.microsoft.com/office/drawing/2014/main" id="{D3E39A37-F390-481E-9798-554FD0D17936}"/>
              </a:ext>
            </a:extLst>
          </p:cNvPr>
          <p:cNvSpPr txBox="1"/>
          <p:nvPr/>
        </p:nvSpPr>
        <p:spPr>
          <a:xfrm>
            <a:off x="623392" y="1936793"/>
            <a:ext cx="4447205" cy="4244560"/>
          </a:xfrm>
          <a:prstGeom prst="rect">
            <a:avLst/>
          </a:prstGeom>
          <a:noFill/>
        </p:spPr>
        <p:txBody>
          <a:bodyPr wrap="square" rtlCol="0">
            <a:spAutoFit/>
          </a:bodyPr>
          <a:lstStyle/>
          <a:p>
            <a:pPr marL="342900" indent="-342900">
              <a:lnSpc>
                <a:spcPct val="150000"/>
              </a:lnSpc>
              <a:buClr>
                <a:srgbClr val="F9680D"/>
              </a:buClr>
              <a:buFont typeface="Wingdings" panose="05000000000000000000" pitchFamily="2" charset="2"/>
              <a:buChar char="n"/>
            </a:pPr>
            <a:r>
              <a:rPr lang="zh-CN" altLang="en-US" sz="2000" b="1" dirty="0">
                <a:latin typeface="微软雅黑" panose="020B0503020204020204" pitchFamily="34" charset="-122"/>
                <a:ea typeface="微软雅黑" panose="020B0503020204020204" pitchFamily="34" charset="-122"/>
              </a:rPr>
              <a:t>轨迹管理：</a:t>
            </a:r>
            <a:endParaRPr lang="en-US" altLang="zh-CN" sz="2000" b="1"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历史轨迹：</a:t>
            </a:r>
            <a:r>
              <a:rPr lang="zh-CN" altLang="en-US" dirty="0">
                <a:latin typeface="微软雅黑" panose="020B0503020204020204" pitchFamily="34" charset="-122"/>
                <a:ea typeface="微软雅黑" panose="020B0503020204020204" pitchFamily="34" charset="-122"/>
              </a:rPr>
              <a:t>查询派车单历史轨迹。</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r>
              <a:rPr lang="zh-CN" altLang="en-US" b="1" dirty="0">
                <a:latin typeface="微软雅黑" panose="020B0503020204020204" pitchFamily="34" charset="-122"/>
                <a:ea typeface="微软雅黑" panose="020B0503020204020204" pitchFamily="34" charset="-122"/>
              </a:rPr>
              <a:t>实时轨迹：</a:t>
            </a:r>
            <a:r>
              <a:rPr lang="zh-CN" altLang="en-US" dirty="0">
                <a:latin typeface="微软雅黑" panose="020B0503020204020204" pitchFamily="34" charset="-122"/>
                <a:ea typeface="微软雅黑" panose="020B0503020204020204" pitchFamily="34" charset="-122"/>
              </a:rPr>
              <a:t>可查看在途车辆、返程车辆位置、单据展示退货申请（本次送货拉上次退货取货行为的），接货单取货行为的地图界面展示，可在此列表界面点击进入派车单界面增加单据。</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Clr>
                <a:srgbClr val="F9680D"/>
              </a:buClr>
              <a:buFont typeface="Wingdings" panose="05000000000000000000" pitchFamily="2" charset="2"/>
              <a:buChar char="n"/>
            </a:pPr>
            <a:endParaRPr lang="zh-CN" altLang="en-US"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714215EF-4FBA-482C-A27B-D19C6B27C31F}"/>
              </a:ext>
            </a:extLst>
          </p:cNvPr>
          <p:cNvPicPr>
            <a:picLocks noChangeAspect="1"/>
          </p:cNvPicPr>
          <p:nvPr/>
        </p:nvPicPr>
        <p:blipFill>
          <a:blip r:embed="rId3"/>
          <a:stretch>
            <a:fillRect/>
          </a:stretch>
        </p:blipFill>
        <p:spPr>
          <a:xfrm>
            <a:off x="6046743" y="905247"/>
            <a:ext cx="5735960" cy="2692161"/>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6FF2A9E5-C492-479F-8701-A0B3C1430B0E}"/>
              </a:ext>
            </a:extLst>
          </p:cNvPr>
          <p:cNvPicPr>
            <a:picLocks noChangeAspect="1"/>
          </p:cNvPicPr>
          <p:nvPr/>
        </p:nvPicPr>
        <p:blipFill>
          <a:blip r:embed="rId4"/>
          <a:stretch>
            <a:fillRect/>
          </a:stretch>
        </p:blipFill>
        <p:spPr>
          <a:xfrm>
            <a:off x="6110860" y="3768660"/>
            <a:ext cx="5686704" cy="2819379"/>
          </a:xfrm>
          <a:prstGeom prst="rect">
            <a:avLst/>
          </a:prstGeom>
        </p:spPr>
      </p:pic>
    </p:spTree>
    <p:extLst>
      <p:ext uri="{BB962C8B-B14F-4D97-AF65-F5344CB8AC3E}">
        <p14:creationId xmlns:p14="http://schemas.microsoft.com/office/powerpoint/2010/main" val="3527325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F05B51FB-0AD1-4495-82CA-3DB242DB6020}"/>
              </a:ext>
            </a:extLst>
          </p:cNvPr>
          <p:cNvSpPr>
            <a:spLocks noChangeAspect="1" noEditPoints="1"/>
          </p:cNvSpPr>
          <p:nvPr/>
        </p:nvSpPr>
        <p:spPr bwMode="auto">
          <a:xfrm>
            <a:off x="695400" y="5229200"/>
            <a:ext cx="372690" cy="353756"/>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chemeClr val="bg2"/>
          </a:solidFill>
          <a:ln>
            <a:noFill/>
          </a:ln>
        </p:spPr>
        <p:txBody>
          <a:bodyPr vert="horz" wrap="square" lIns="91404" tIns="45702" rIns="91404" bIns="45702" numCol="1" anchor="t" anchorCtr="0" compatLnSpc="1"/>
          <a:lstStyle/>
          <a:p>
            <a:endParaRPr lang="zh-CN" altLang="en-US">
              <a:solidFill>
                <a:srgbClr val="294A5A"/>
              </a:solidFill>
            </a:endParaRPr>
          </a:p>
        </p:txBody>
      </p:sp>
      <p:sp>
        <p:nvSpPr>
          <p:cNvPr id="3" name="Freeform 9">
            <a:extLst>
              <a:ext uri="{FF2B5EF4-FFF2-40B4-BE49-F238E27FC236}">
                <a16:creationId xmlns:a16="http://schemas.microsoft.com/office/drawing/2014/main" id="{C9B75A90-955A-4B4A-BDFA-CD4AF51C09CF}"/>
              </a:ext>
            </a:extLst>
          </p:cNvPr>
          <p:cNvSpPr>
            <a:spLocks noEditPoints="1"/>
          </p:cNvSpPr>
          <p:nvPr/>
        </p:nvSpPr>
        <p:spPr bwMode="auto">
          <a:xfrm>
            <a:off x="3935760" y="5246631"/>
            <a:ext cx="357656" cy="336325"/>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chemeClr val="bg2"/>
          </a:solidFill>
          <a:ln>
            <a:noFill/>
          </a:ln>
        </p:spPr>
        <p:txBody>
          <a:bodyPr vert="horz" wrap="square" lIns="91404" tIns="45702" rIns="91404" bIns="45702" numCol="1" anchor="t" anchorCtr="0" compatLnSpc="1"/>
          <a:lstStyle/>
          <a:p>
            <a:endParaRPr lang="zh-CN" altLang="en-US">
              <a:solidFill>
                <a:srgbClr val="484849"/>
              </a:solidFill>
            </a:endParaRPr>
          </a:p>
        </p:txBody>
      </p:sp>
      <p:sp>
        <p:nvSpPr>
          <p:cNvPr id="5" name="文本框 4">
            <a:extLst>
              <a:ext uri="{FF2B5EF4-FFF2-40B4-BE49-F238E27FC236}">
                <a16:creationId xmlns:a16="http://schemas.microsoft.com/office/drawing/2014/main" id="{95C0B31E-DEBB-45FB-AC9F-08B58120A702}"/>
              </a:ext>
            </a:extLst>
          </p:cNvPr>
          <p:cNvSpPr txBox="1"/>
          <p:nvPr/>
        </p:nvSpPr>
        <p:spPr>
          <a:xfrm>
            <a:off x="1199456" y="5221412"/>
            <a:ext cx="1296144" cy="369332"/>
          </a:xfrm>
          <a:prstGeom prst="rect">
            <a:avLst/>
          </a:prstGeom>
          <a:noFill/>
        </p:spPr>
        <p:txBody>
          <a:bodyPr wrap="square">
            <a:spAutoFit/>
          </a:bodyPr>
          <a:lstStyle/>
          <a:p>
            <a:r>
              <a:rPr lang="zh-CN" altLang="en-US" b="1" dirty="0">
                <a:solidFill>
                  <a:srgbClr val="484849"/>
                </a:solidFill>
                <a:latin typeface="微软雅黑" panose="020B0503020204020204" pitchFamily="34" charset="-122"/>
                <a:ea typeface="微软雅黑" panose="020B0503020204020204" pitchFamily="34" charset="-122"/>
              </a:rPr>
              <a:t>方盛大学</a:t>
            </a:r>
          </a:p>
        </p:txBody>
      </p:sp>
      <p:sp>
        <p:nvSpPr>
          <p:cNvPr id="7" name="文本框 6">
            <a:extLst>
              <a:ext uri="{FF2B5EF4-FFF2-40B4-BE49-F238E27FC236}">
                <a16:creationId xmlns:a16="http://schemas.microsoft.com/office/drawing/2014/main" id="{3D660F06-B703-4874-872D-0B5E1F51E529}"/>
              </a:ext>
            </a:extLst>
          </p:cNvPr>
          <p:cNvSpPr txBox="1"/>
          <p:nvPr/>
        </p:nvSpPr>
        <p:spPr>
          <a:xfrm>
            <a:off x="4496083" y="5242900"/>
            <a:ext cx="2314749" cy="369332"/>
          </a:xfrm>
          <a:prstGeom prst="rect">
            <a:avLst/>
          </a:prstGeom>
          <a:noFill/>
        </p:spPr>
        <p:txBody>
          <a:bodyPr wrap="square">
            <a:spAutoFit/>
          </a:bodyPr>
          <a:lstStyle/>
          <a:p>
            <a:r>
              <a:rPr lang="zh-CN" altLang="en-US" b="1" dirty="0">
                <a:solidFill>
                  <a:srgbClr val="484849"/>
                </a:solidFill>
                <a:latin typeface="微软雅黑" panose="020B0503020204020204" pitchFamily="34" charset="-122"/>
                <a:ea typeface="微软雅黑" panose="020B0503020204020204" pitchFamily="34" charset="-122"/>
              </a:rPr>
              <a:t>课题组：范跃通</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3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3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3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3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ppt_x"/>
                                              </p:val>
                                            </p:tav>
                                            <p:tav tm="100000">
                                              <p:val>
                                                <p:strVal val="#ppt_x"/>
                                              </p:val>
                                            </p:tav>
                                          </p:tavLst>
                                        </p:anim>
                                        <p:anim calcmode="lin" valueType="num">
                                          <p:cBhvr additive="base">
                                            <p:cTn id="8" dur="3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00" fill="hold"/>
                                            <p:tgtEl>
                                              <p:spTgt spid="3"/>
                                            </p:tgtEl>
                                            <p:attrNameLst>
                                              <p:attrName>ppt_x</p:attrName>
                                            </p:attrNameLst>
                                          </p:cBhvr>
                                          <p:tavLst>
                                            <p:tav tm="0">
                                              <p:val>
                                                <p:strVal val="#ppt_x"/>
                                              </p:val>
                                            </p:tav>
                                            <p:tav tm="100000">
                                              <p:val>
                                                <p:strVal val="#ppt_x"/>
                                              </p:val>
                                            </p:tav>
                                          </p:tavLst>
                                        </p:anim>
                                        <p:anim calcmode="lin" valueType="num">
                                          <p:cBhvr additive="base">
                                            <p:cTn id="12" dur="3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73">
            <a:extLst>
              <a:ext uri="{FF2B5EF4-FFF2-40B4-BE49-F238E27FC236}">
                <a16:creationId xmlns:a16="http://schemas.microsoft.com/office/drawing/2014/main" id="{3440989F-C107-4BFD-A718-9A91705F98DA}"/>
              </a:ext>
            </a:extLst>
          </p:cNvPr>
          <p:cNvSpPr>
            <a:spLocks noChangeArrowheads="1"/>
          </p:cNvSpPr>
          <p:nvPr/>
        </p:nvSpPr>
        <p:spPr bwMode="auto">
          <a:xfrm>
            <a:off x="0" y="1427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1" name="Rectangle 81">
            <a:extLst>
              <a:ext uri="{FF2B5EF4-FFF2-40B4-BE49-F238E27FC236}">
                <a16:creationId xmlns:a16="http://schemas.microsoft.com/office/drawing/2014/main" id="{ED7813D2-6221-40D0-B53E-8391133DB3D3}"/>
              </a:ext>
            </a:extLst>
          </p:cNvPr>
          <p:cNvSpPr>
            <a:spLocks noChangeArrowheads="1"/>
          </p:cNvSpPr>
          <p:nvPr/>
        </p:nvSpPr>
        <p:spPr bwMode="auto">
          <a:xfrm>
            <a:off x="907375" y="6766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2" name="文本框 111">
            <a:extLst>
              <a:ext uri="{FF2B5EF4-FFF2-40B4-BE49-F238E27FC236}">
                <a16:creationId xmlns:a16="http://schemas.microsoft.com/office/drawing/2014/main" id="{E372218C-316F-4C6F-B7B6-C6051EEFD71E}"/>
              </a:ext>
            </a:extLst>
          </p:cNvPr>
          <p:cNvSpPr txBox="1"/>
          <p:nvPr/>
        </p:nvSpPr>
        <p:spPr>
          <a:xfrm>
            <a:off x="407368" y="142742"/>
            <a:ext cx="3198371" cy="830997"/>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订单下推规则</a:t>
            </a:r>
            <a:endParaRPr lang="zh-CN" altLang="en-US" sz="2400" dirty="0">
              <a:latin typeface="Microsoft YaHei Light" panose="020B0502040204020203" pitchFamily="34" charset="-122"/>
              <a:ea typeface="Microsoft YaHei Light" panose="020B0502040204020203" pitchFamily="34" charset="-122"/>
            </a:endParaRPr>
          </a:p>
          <a:p>
            <a:endParaRPr lang="zh-CN" altLang="en-US" sz="2400" dirty="0">
              <a:latin typeface="Microsoft YaHei Light" panose="020B0502040204020203" pitchFamily="34" charset="-122"/>
              <a:ea typeface="Microsoft YaHei Light" panose="020B0502040204020203" pitchFamily="34" charset="-122"/>
            </a:endParaRPr>
          </a:p>
        </p:txBody>
      </p:sp>
      <p:sp>
        <p:nvSpPr>
          <p:cNvPr id="4" name="文本框 3">
            <a:extLst>
              <a:ext uri="{FF2B5EF4-FFF2-40B4-BE49-F238E27FC236}">
                <a16:creationId xmlns:a16="http://schemas.microsoft.com/office/drawing/2014/main" id="{61641942-71E9-47DE-AD34-99CF1CA0B9D6}"/>
              </a:ext>
            </a:extLst>
          </p:cNvPr>
          <p:cNvSpPr txBox="1"/>
          <p:nvPr/>
        </p:nvSpPr>
        <p:spPr>
          <a:xfrm>
            <a:off x="412285" y="1982960"/>
            <a:ext cx="3198371" cy="4198393"/>
          </a:xfrm>
          <a:prstGeom prst="rect">
            <a:avLst/>
          </a:prstGeom>
          <a:noFill/>
        </p:spPr>
        <p:txBody>
          <a:bodyPr wrap="square" rtlCol="0">
            <a:spAutoFit/>
          </a:bodyPr>
          <a:lstStyle/>
          <a:p>
            <a:pPr>
              <a:lnSpc>
                <a:spcPct val="150000"/>
              </a:lnSpc>
            </a:pPr>
            <a:r>
              <a:rPr lang="zh-CN" altLang="en-US" b="1" dirty="0">
                <a:latin typeface="微软雅黑" panose="020B0503020204020204" pitchFamily="34" charset="-122"/>
                <a:ea typeface="微软雅黑" panose="020B0503020204020204" pitchFamily="34" charset="-122"/>
              </a:rPr>
              <a:t>手动点击</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允许拣货</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下推：</a:t>
            </a:r>
            <a:endParaRPr lang="en-US" altLang="zh-CN" b="1" dirty="0">
              <a:latin typeface="微软雅黑" panose="020B0503020204020204" pitchFamily="34" charset="-122"/>
              <a:ea typeface="微软雅黑" panose="020B0503020204020204" pitchFamily="34" charset="-122"/>
            </a:endParaRPr>
          </a:p>
          <a:p>
            <a:pPr marL="285750" indent="-285750" algn="l">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当点击允许拣货的按钮的时间小于系统自动下推时间前</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4</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小时，会有提醒，但不阻止。</a:t>
            </a:r>
          </a:p>
          <a:p>
            <a:pPr marL="285750" indent="-285750" algn="l">
              <a:lnSpc>
                <a:spcPct val="150000"/>
              </a:lnSpc>
              <a:buClr>
                <a:srgbClr val="FF6600"/>
              </a:buClr>
              <a:buFont typeface="Wingdings" panose="05000000000000000000" pitchFamily="2" charset="2"/>
              <a:buChar char="n"/>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当点击允许拣货的按钮时，发现同三级区域地址下的单据量大于等于</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10</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份订单</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，会有提醒，但不阻止。</a:t>
            </a:r>
          </a:p>
          <a:p>
            <a:pPr>
              <a:lnSpc>
                <a:spcPct val="150000"/>
              </a:lnSpc>
            </a:pPr>
            <a:endParaRPr lang="zh-CN" altLang="en-US"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A90EA521-7441-4FCA-B1E3-15067A5EC2AD}"/>
              </a:ext>
            </a:extLst>
          </p:cNvPr>
          <p:cNvPicPr>
            <a:picLocks noChangeAspect="1"/>
          </p:cNvPicPr>
          <p:nvPr/>
        </p:nvPicPr>
        <p:blipFill>
          <a:blip r:embed="rId3"/>
          <a:stretch>
            <a:fillRect/>
          </a:stretch>
        </p:blipFill>
        <p:spPr>
          <a:xfrm>
            <a:off x="3719736" y="1111223"/>
            <a:ext cx="8154450" cy="5263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2300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6600"/>
        </a:solidFill>
        <a:ln>
          <a:noFill/>
        </a:ln>
        <a:effectLst>
          <a:outerShdw blurRad="50800" dist="38100" dir="2700000" algn="tl"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v3zoxq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31800</TotalTime>
  <Pages>0</Pages>
  <Words>8098</Words>
  <Characters>0</Characters>
  <Application>Microsoft Office PowerPoint</Application>
  <DocSecurity>0</DocSecurity>
  <PresentationFormat>宽屏</PresentationFormat>
  <Lines>0</Lines>
  <Paragraphs>976</Paragraphs>
  <Slides>81</Slides>
  <Notes>80</Notes>
  <HiddenSlides>0</HiddenSlides>
  <MMClips>0</MMClips>
  <ScaleCrop>false</ScaleCrop>
  <HeadingPairs>
    <vt:vector size="8" baseType="variant">
      <vt:variant>
        <vt:lpstr>已用的字体</vt:lpstr>
      </vt:variant>
      <vt:variant>
        <vt:i4>9</vt:i4>
      </vt:variant>
      <vt:variant>
        <vt:lpstr>主题</vt:lpstr>
      </vt:variant>
      <vt:variant>
        <vt:i4>4</vt:i4>
      </vt:variant>
      <vt:variant>
        <vt:lpstr>嵌入 OLE 服务器</vt:lpstr>
      </vt:variant>
      <vt:variant>
        <vt:i4>1</vt:i4>
      </vt:variant>
      <vt:variant>
        <vt:lpstr>幻灯片标题</vt:lpstr>
      </vt:variant>
      <vt:variant>
        <vt:i4>81</vt:i4>
      </vt:variant>
    </vt:vector>
  </HeadingPairs>
  <TitlesOfParts>
    <vt:vector size="95" baseType="lpstr">
      <vt:lpstr>Microsoft YaHei Light</vt:lpstr>
      <vt:lpstr>Noto Sans S Chinese Regular</vt:lpstr>
      <vt:lpstr>微软雅黑</vt:lpstr>
      <vt:lpstr>微软雅黑</vt:lpstr>
      <vt:lpstr>微软雅黑</vt:lpstr>
      <vt:lpstr>Arial</vt:lpstr>
      <vt:lpstr>Calibri</vt:lpstr>
      <vt:lpstr>Times New Roman</vt:lpstr>
      <vt:lpstr>Wingdings</vt:lpstr>
      <vt:lpstr>1_自定义设计方案</vt:lpstr>
      <vt:lpstr>3_自定义设计方案</vt:lpstr>
      <vt:lpstr>自定义设计方案</vt:lpstr>
      <vt:lpstr>2_自定义设计方案</vt:lpstr>
      <vt:lpstr>Worksheet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企业形象介绍</dc:title>
  <dc:creator>QIJL</dc:creator>
  <cp:lastModifiedBy>跃通 范</cp:lastModifiedBy>
  <cp:revision>2015</cp:revision>
  <dcterms:created xsi:type="dcterms:W3CDTF">2012-09-06T07:43:07Z</dcterms:created>
  <dcterms:modified xsi:type="dcterms:W3CDTF">2020-10-14T15:45:18Z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2052-9.1.0.4517</vt:lpwstr>
  </property>
</Properties>
</file>