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5"/>
  </p:handoutMasterIdLst>
  <p:sldIdLst>
    <p:sldId id="309" r:id="rId3"/>
    <p:sldId id="671" r:id="rId4"/>
    <p:sldId id="357" r:id="rId6"/>
    <p:sldId id="364" r:id="rId7"/>
    <p:sldId id="434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7" r:id="rId27"/>
    <p:sldId id="698" r:id="rId28"/>
    <p:sldId id="699" r:id="rId29"/>
    <p:sldId id="700" r:id="rId30"/>
    <p:sldId id="694" r:id="rId31"/>
    <p:sldId id="701" r:id="rId32"/>
    <p:sldId id="695" r:id="rId33"/>
    <p:sldId id="702" r:id="rId34"/>
    <p:sldId id="703" r:id="rId35"/>
    <p:sldId id="705" r:id="rId36"/>
    <p:sldId id="696" r:id="rId37"/>
    <p:sldId id="706" r:id="rId38"/>
    <p:sldId id="707" r:id="rId39"/>
    <p:sldId id="708" r:id="rId40"/>
    <p:sldId id="709" r:id="rId41"/>
    <p:sldId id="710" r:id="rId42"/>
    <p:sldId id="711" r:id="rId43"/>
    <p:sldId id="416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D08BBB5-D064-4B55-89F1-974B3094E658}">
          <p14:sldIdLst>
            <p14:sldId id="309"/>
            <p14:sldId id="671"/>
            <p14:sldId id="357"/>
            <p14:sldId id="364"/>
            <p14:sldId id="434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7"/>
            <p14:sldId id="698"/>
            <p14:sldId id="699"/>
            <p14:sldId id="700"/>
            <p14:sldId id="694"/>
            <p14:sldId id="701"/>
            <p14:sldId id="695"/>
            <p14:sldId id="702"/>
            <p14:sldId id="703"/>
            <p14:sldId id="705"/>
            <p14:sldId id="696"/>
            <p14:sldId id="706"/>
            <p14:sldId id="707"/>
            <p14:sldId id="708"/>
            <p14:sldId id="709"/>
            <p14:sldId id="710"/>
            <p14:sldId id="711"/>
            <p14:sldId id="4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4D11"/>
    <a:srgbClr val="CC6600"/>
    <a:srgbClr val="10C0BC"/>
    <a:srgbClr val="5DF1F1"/>
    <a:srgbClr val="FF6600"/>
    <a:srgbClr val="77E63A"/>
    <a:srgbClr val="FF9900"/>
    <a:srgbClr val="FF99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404" autoAdjust="0"/>
  </p:normalViewPr>
  <p:slideViewPr>
    <p:cSldViewPr>
      <p:cViewPr varScale="1">
        <p:scale>
          <a:sx n="76" d="100"/>
          <a:sy n="76" d="100"/>
        </p:scale>
        <p:origin x="1646" y="58"/>
      </p:cViewPr>
      <p:guideLst>
        <p:guide orient="horz" pos="2138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108"/>
      </p:cViewPr>
      <p:guideLst>
        <p:guide orient="horz" pos="2850"/>
        <p:guide pos="21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ADCF4E-F9BB-407B-A13D-717F5CB0E3F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C8DC8C-CE63-4AE0-B876-338DA3FC99D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67B401-4090-46D2-A2D0-59C58C8E3191}" type="datetimeFigureOut">
              <a:rPr lang="zh-CN" altLang="en-US"/>
            </a:fld>
            <a:endParaRPr lang="zh-CN" altLang="en-US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819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2ABD5-EE2A-4EF9-8967-6E1D83D3096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图片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11760" y="4725144"/>
            <a:ext cx="2096851" cy="2102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785813"/>
            <a:ext cx="1587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公司LOGO横标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176213"/>
            <a:ext cx="16859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页面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316416" y="638132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18C51F1F-503E-42AA-B816-E96DA9C87C44}" type="slidenum">
              <a:rPr lang="zh-CN" altLang="en-US" sz="1400" b="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400" b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400" b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228184" y="6623774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求真务实</a:t>
            </a:r>
            <a:r>
              <a:rPr lang="zh-CN" altLang="en-US" sz="11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快速行动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10.png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29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9075" y="3313430"/>
            <a:ext cx="3254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司机端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1.4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注册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224280"/>
            <a:ext cx="2214880" cy="535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直接箭头连接符 17"/>
          <p:cNvCxnSpPr>
            <a:endCxn id="26" idx="1"/>
          </p:cNvCxnSpPr>
          <p:nvPr/>
        </p:nvCxnSpPr>
        <p:spPr>
          <a:xfrm flipV="1">
            <a:off x="3611880" y="1478280"/>
            <a:ext cx="696595" cy="2322195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611880" y="2276475"/>
            <a:ext cx="671830" cy="188849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308475" y="1340485"/>
            <a:ext cx="4074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输入注册人的真实姓名，如：张三</a:t>
            </a:r>
            <a:endParaRPr lang="zh-CN" altLang="en-US" sz="12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300855" y="2179320"/>
            <a:ext cx="4074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选择车辆服务的归属业务单位，点击后，进入查找界面，支持搜索，选中一个即可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610" y="2711450"/>
            <a:ext cx="2788920" cy="3665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1.4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注册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224280"/>
            <a:ext cx="2214880" cy="535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0" name="直接箭头连接符 19"/>
          <p:cNvCxnSpPr/>
          <p:nvPr/>
        </p:nvCxnSpPr>
        <p:spPr>
          <a:xfrm flipV="1">
            <a:off x="3611880" y="1340485"/>
            <a:ext cx="384175" cy="317881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611880" y="2204720"/>
            <a:ext cx="528320" cy="294386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611880" y="633285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081145" y="1224280"/>
            <a:ext cx="4074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点击进行选择，值有：城配、外阜、外贸</a:t>
            </a:r>
            <a:endParaRPr lang="zh-CN" altLang="en-US" sz="1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354195" y="6212840"/>
            <a:ext cx="4074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点击后，如以上均填写及正确，注册成功返回登录界面</a:t>
            </a:r>
            <a:endParaRPr lang="zh-CN" altLang="en-US" sz="1200" dirty="0"/>
          </a:p>
          <a:p>
            <a:r>
              <a:rPr lang="zh-CN" altLang="en-US" sz="1200" dirty="0"/>
              <a:t>如出现漏填或与要求格式不一致，会有对应提示。</a:t>
            </a:r>
            <a:endParaRPr lang="zh-CN" altLang="en-US" sz="1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220210" y="1631950"/>
            <a:ext cx="40747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为非必填项：</a:t>
            </a:r>
            <a:endParaRPr lang="zh-CN" altLang="en-US" sz="1200" dirty="0"/>
          </a:p>
          <a:p>
            <a:r>
              <a:rPr lang="zh-CN" altLang="en-US" sz="1200" dirty="0"/>
              <a:t>点击图框上传，可以拍照或从手机图库中选择的方式进行添加，对于已添加可以重新上传</a:t>
            </a:r>
            <a:endParaRPr lang="zh-CN" altLang="en-US" sz="1200" dirty="0"/>
          </a:p>
          <a:p>
            <a:r>
              <a:rPr lang="zh-CN" altLang="en-US" sz="1200" dirty="0"/>
              <a:t>需要上传的有：身份证人面像、驾驶证主页、行驶证主页、行驶证副页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2797175"/>
            <a:ext cx="2187575" cy="1330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190" y="2797175"/>
            <a:ext cx="2146300" cy="297053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6084570" y="318198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3528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3066314" y="3003559"/>
            <a:ext cx="5966880" cy="1001505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993" y="3285915"/>
            <a:ext cx="845820" cy="3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</a:t>
            </a:r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  <a:endParaRPr lang="zh-CN" altLang="en-US" sz="221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5168" y="2808761"/>
            <a:ext cx="1431290" cy="15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标题 5"/>
          <p:cNvSpPr txBox="1"/>
          <p:nvPr>
            <p:custDataLst>
              <p:tags r:id="rId5"/>
            </p:custDataLst>
          </p:nvPr>
        </p:nvSpPr>
        <p:spPr>
          <a:xfrm>
            <a:off x="3472603" y="3236724"/>
            <a:ext cx="4258194" cy="55372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2.1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首页介绍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63975" y="152781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530090" y="1390015"/>
            <a:ext cx="4074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此为一个固定展示位，内容为概念图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219835"/>
            <a:ext cx="2547620" cy="5436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>
            <a:off x="3863975" y="285115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863975" y="625221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863975" y="4736465"/>
            <a:ext cx="564515" cy="70866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72305" y="2713355"/>
            <a:ext cx="40747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车辆异常上报：</a:t>
            </a:r>
            <a:endParaRPr lang="zh-CN" altLang="en-US" sz="1200" dirty="0"/>
          </a:p>
          <a:p>
            <a:r>
              <a:rPr lang="zh-CN" altLang="en-US" sz="1200" dirty="0"/>
              <a:t>为针对有当前任务时可用</a:t>
            </a:r>
            <a:r>
              <a:rPr lang="zh-CN" altLang="en-US" sz="1200" dirty="0"/>
              <a:t>，针对车辆装车、配送途中有任何异常，均可以通过这个进行情况的上报，上报后，调度会第一时间知悉</a:t>
            </a:r>
            <a:endParaRPr lang="zh-CN" altLang="en-US" sz="1200" dirty="0"/>
          </a:p>
          <a:p>
            <a:r>
              <a:rPr lang="zh-CN" altLang="en-US" sz="1200" dirty="0"/>
              <a:t>点击该按钮，进入到车辆异常上报填写界面。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扫一扫：当有任务时可用，点击后进入扫一扫界面</a:t>
            </a:r>
            <a:endParaRPr lang="zh-CN" altLang="en-US" sz="1200" dirty="0"/>
          </a:p>
          <a:p>
            <a:r>
              <a:rPr lang="zh-CN" altLang="en-US" sz="1200" dirty="0"/>
              <a:t>扫描的内容为现场的月台二维码，扫描成功后，会有提示且返回到首页</a:t>
            </a:r>
            <a:endParaRPr lang="zh-CN" altLang="en-US" sz="1200" dirty="0"/>
          </a:p>
          <a:p>
            <a:r>
              <a:rPr lang="zh-CN" altLang="en-US" sz="1200" dirty="0"/>
              <a:t>业务上主要通过这个动作来证明司机达到装车点位</a:t>
            </a:r>
            <a:r>
              <a:rPr lang="zh-CN" altLang="en-US" sz="1200" dirty="0"/>
              <a:t>的时间的记录。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530090" y="6114415"/>
            <a:ext cx="4074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底部导航按钮，点击后可进入对应界面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530090" y="5285105"/>
            <a:ext cx="4074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此处展示为未收车的且为最新的派车单</a:t>
            </a:r>
            <a:endParaRPr lang="zh-CN" altLang="en-US" sz="1200" dirty="0"/>
          </a:p>
          <a:p>
            <a:r>
              <a:rPr lang="zh-CN" altLang="en-US" sz="1200" dirty="0"/>
              <a:t>其中家数为计算运费的家数，并非按照送取货点位计算的</a:t>
            </a:r>
            <a:endParaRPr lang="zh-CN" altLang="en-US" sz="1200" dirty="0"/>
          </a:p>
          <a:p>
            <a:r>
              <a:rPr lang="zh-CN" altLang="en-US" sz="1200" dirty="0"/>
              <a:t>点击当前任务，进入到任务列表界面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2.2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车辆异常上报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36670" y="197421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445000" y="1612900"/>
            <a:ext cx="2335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日期：</a:t>
            </a:r>
            <a:endParaRPr lang="zh-CN" altLang="en-US" sz="1200" dirty="0"/>
          </a:p>
          <a:p>
            <a:r>
              <a:rPr lang="zh-CN" altLang="en-US" sz="1200" dirty="0"/>
              <a:t>默认为当前日期，如：</a:t>
            </a:r>
            <a:r>
              <a:rPr lang="en-US" altLang="zh-CN" sz="1200" dirty="0"/>
              <a:t>2020-9-10</a:t>
            </a:r>
            <a:r>
              <a:rPr lang="zh-CN" altLang="en-US" sz="1200" dirty="0"/>
              <a:t>，不可修改</a:t>
            </a:r>
            <a:endParaRPr lang="en-US" altLang="zh-CN" sz="1200" dirty="0"/>
          </a:p>
          <a:p>
            <a:r>
              <a:rPr lang="zh-CN" altLang="en-US" sz="1200" dirty="0"/>
              <a:t>派车单号：</a:t>
            </a:r>
            <a:endParaRPr lang="zh-CN" altLang="en-US" sz="1200" dirty="0"/>
          </a:p>
          <a:p>
            <a:r>
              <a:rPr lang="zh-CN" altLang="en-US" sz="1200" dirty="0"/>
              <a:t>默认为当前任务的派车单号，不可修改</a:t>
            </a:r>
            <a:endParaRPr lang="zh-CN" altLang="en-US" sz="1200" dirty="0"/>
          </a:p>
          <a:p>
            <a:r>
              <a:rPr lang="zh-CN" altLang="en-US" sz="1200" dirty="0"/>
              <a:t>异常类型</a:t>
            </a:r>
            <a:r>
              <a:rPr lang="en-US" altLang="zh-CN" sz="1200" dirty="0"/>
              <a:t>/</a:t>
            </a:r>
            <a:r>
              <a:rPr lang="zh-CN" altLang="en-US" sz="1200" dirty="0">
                <a:sym typeface="+mn-ea"/>
              </a:rPr>
              <a:t>异常原因：</a:t>
            </a:r>
            <a:endParaRPr lang="zh-CN" altLang="en-US" sz="1200" dirty="0">
              <a:sym typeface="+mn-ea"/>
            </a:endParaRPr>
          </a:p>
          <a:p>
            <a:r>
              <a:rPr lang="zh-CN" altLang="en-US" sz="1200" dirty="0">
                <a:sym typeface="+mn-ea"/>
              </a:rPr>
              <a:t>为必填项，人为选择，如图</a:t>
            </a:r>
            <a:r>
              <a:rPr lang="zh-CN" altLang="en-US" sz="1200" dirty="0">
                <a:sym typeface="+mn-ea"/>
              </a:rPr>
              <a:t>：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70940"/>
            <a:ext cx="2487295" cy="537337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3836670" y="371411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836670" y="442214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836670" y="499554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836670" y="607060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1329055"/>
            <a:ext cx="2106295" cy="1813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4445000" y="3578860"/>
            <a:ext cx="220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至少添加一张图片；</a:t>
            </a:r>
            <a:endParaRPr lang="zh-CN" altLang="en-US" sz="1200" dirty="0"/>
          </a:p>
          <a:p>
            <a:r>
              <a:rPr lang="zh-CN" altLang="en-US" sz="1200" dirty="0"/>
              <a:t>点击后，可以选择从图库中选择，也可以拍照上传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445000" y="4264025"/>
            <a:ext cx="382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支持</a:t>
            </a:r>
            <a:r>
              <a:rPr lang="zh-CN" altLang="en-US" sz="1200" dirty="0"/>
              <a:t>手动编辑文案，说明情况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445000" y="4785995"/>
            <a:ext cx="220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语音，支持回放；也可以删除</a:t>
            </a:r>
            <a:endParaRPr lang="zh-CN" altLang="en-US" sz="1200" dirty="0"/>
          </a:p>
          <a:p>
            <a:r>
              <a:rPr lang="zh-CN" altLang="en-US" sz="1200" dirty="0"/>
              <a:t>最多能增加</a:t>
            </a:r>
            <a:r>
              <a:rPr lang="en-US" altLang="zh-CN" sz="1200" dirty="0"/>
              <a:t>5</a:t>
            </a:r>
            <a:r>
              <a:rPr lang="zh-CN" altLang="en-US" sz="1200" dirty="0"/>
              <a:t>条语音，每条语音限</a:t>
            </a:r>
            <a:r>
              <a:rPr lang="en-US" altLang="zh-CN" sz="1200" dirty="0"/>
              <a:t>15</a:t>
            </a:r>
            <a:r>
              <a:rPr lang="zh-CN" altLang="en-US" sz="1200" dirty="0"/>
              <a:t>秒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445000" y="5769610"/>
            <a:ext cx="220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点击按住说话，可以录音</a:t>
            </a:r>
            <a:endParaRPr lang="zh-CN" altLang="en-US" sz="1200" dirty="0"/>
          </a:p>
          <a:p>
            <a:r>
              <a:rPr lang="zh-CN" altLang="en-US" sz="1200" dirty="0"/>
              <a:t>点击提交，成功后返回上一级界面</a:t>
            </a:r>
            <a:endParaRPr lang="zh-CN" altLang="en-US" sz="12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115" y="4086225"/>
            <a:ext cx="2105660" cy="2328545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>
            <a:off x="6346825" y="5887085"/>
            <a:ext cx="43370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510655" y="3018155"/>
            <a:ext cx="25844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2.3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扫一扫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36670" y="167068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73905" y="1532890"/>
            <a:ext cx="22390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</a:t>
            </a:r>
            <a:r>
              <a:rPr lang="en-US" altLang="zh-CN" sz="1200" dirty="0"/>
              <a:t>X</a:t>
            </a:r>
            <a:r>
              <a:rPr lang="zh-CN" altLang="en-US" sz="1200" dirty="0"/>
              <a:t>，返回上一界面。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84275"/>
            <a:ext cx="2484755" cy="535495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836670" y="566102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09770" y="5523230"/>
            <a:ext cx="2900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点击图标，可以切换打开</a:t>
            </a:r>
            <a:r>
              <a:rPr lang="en-US" altLang="zh-CN" sz="1200" dirty="0"/>
              <a:t>/</a:t>
            </a:r>
            <a:r>
              <a:rPr lang="zh-CN" altLang="en-US" sz="1200" dirty="0"/>
              <a:t>关闭灯光。</a:t>
            </a:r>
            <a:endParaRPr lang="zh-CN" altLang="en-US" sz="1200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836670" y="306768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64380" y="2929890"/>
            <a:ext cx="2239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将中间区域对准二维码进行扫描，成功后会有提示且返回上一个界面。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当距离远时，可以双指手动进行放大缩小操作。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3528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3066314" y="3003559"/>
            <a:ext cx="5966880" cy="1001505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993" y="3285915"/>
            <a:ext cx="845820" cy="3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第三</a:t>
            </a:r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  <a:endParaRPr lang="zh-CN" altLang="en-US" sz="221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5168" y="2808761"/>
            <a:ext cx="1431290" cy="15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标题 5"/>
          <p:cNvSpPr txBox="1"/>
          <p:nvPr>
            <p:custDataLst>
              <p:tags r:id="rId5"/>
            </p:custDataLst>
          </p:nvPr>
        </p:nvSpPr>
        <p:spPr>
          <a:xfrm>
            <a:off x="3472603" y="3236724"/>
            <a:ext cx="4258194" cy="55372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任务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3.1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任务列表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36670" y="193738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73905" y="1872615"/>
            <a:ext cx="2239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默认展示</a:t>
            </a:r>
            <a:r>
              <a:rPr lang="zh-CN" altLang="en-US" sz="1200" dirty="0"/>
              <a:t>未完成的派车单</a:t>
            </a:r>
            <a:endParaRPr lang="zh-CN" altLang="en-US" sz="1200" dirty="0"/>
          </a:p>
          <a:p>
            <a:r>
              <a:rPr lang="zh-CN" altLang="en-US" sz="1200" dirty="0"/>
              <a:t>可以切换查看已完成的派车单，只展示近3月的派车单。</a:t>
            </a:r>
            <a:endParaRPr lang="zh-CN" altLang="en-US" sz="1200" dirty="0"/>
          </a:p>
          <a:p>
            <a:r>
              <a:rPr lang="zh-CN" altLang="en-US" sz="1200" dirty="0"/>
              <a:t>排序按照最新的排在前面。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4573905" y="2773680"/>
            <a:ext cx="423354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任务信息</a:t>
            </a:r>
            <a:endParaRPr lang="zh-CN" altLang="en-US" sz="1200" dirty="0"/>
          </a:p>
          <a:p>
            <a:r>
              <a:rPr lang="zh-CN" altLang="en-US" sz="1200" dirty="0"/>
              <a:t>家数：为计算运费的家数值</a:t>
            </a:r>
            <a:endParaRPr lang="zh-CN" altLang="en-US" sz="1200" dirty="0"/>
          </a:p>
          <a:p>
            <a:r>
              <a:rPr lang="zh-CN" altLang="en-US" sz="1200" dirty="0"/>
              <a:t>派车单号：为派车单单据号</a:t>
            </a:r>
            <a:endParaRPr lang="zh-CN" altLang="en-US" sz="1200" dirty="0"/>
          </a:p>
          <a:p>
            <a:r>
              <a:rPr lang="zh-CN" altLang="en-US" sz="1200" dirty="0"/>
              <a:t>配送归属：为派车单的配送归属业务单位</a:t>
            </a:r>
            <a:endParaRPr lang="zh-CN" altLang="en-US" sz="1200" dirty="0"/>
          </a:p>
          <a:p>
            <a:r>
              <a:rPr lang="zh-CN" altLang="en-US" sz="1200" dirty="0"/>
              <a:t>不存在送货行为，为空</a:t>
            </a:r>
            <a:endParaRPr lang="zh-CN" altLang="en-US" sz="1200" dirty="0"/>
          </a:p>
          <a:p>
            <a:r>
              <a:rPr lang="zh-CN" altLang="en-US" sz="1200" dirty="0"/>
              <a:t>最远点地址：展示路径规划后的最远点的地址信息，如无路径规规划或为权威转货单，该字段的值</a:t>
            </a:r>
            <a:r>
              <a:rPr lang="zh-CN" altLang="en-US" sz="1200" dirty="0"/>
              <a:t>为空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派车单状态有：（先后顺序为以下</a:t>
            </a:r>
            <a:r>
              <a:rPr lang="zh-CN" altLang="en-US" sz="1200" dirty="0"/>
              <a:t>）</a:t>
            </a:r>
            <a:endParaRPr lang="zh-CN" altLang="en-US" sz="1200" dirty="0"/>
          </a:p>
          <a:p>
            <a:r>
              <a:rPr lang="zh-CN" altLang="en-US" sz="1200" dirty="0"/>
              <a:t>未开始：为出司前均显示未开始</a:t>
            </a:r>
            <a:endParaRPr lang="zh-CN" altLang="en-US" sz="1200" dirty="0"/>
          </a:p>
          <a:p>
            <a:r>
              <a:rPr lang="zh-CN" altLang="en-US" sz="1200" dirty="0"/>
              <a:t>在途中：触</a:t>
            </a:r>
            <a:r>
              <a:rPr lang="zh-CN" altLang="en-US" sz="1200" dirty="0"/>
              <a:t>发出司电子围栏后变为此状态</a:t>
            </a:r>
            <a:endParaRPr lang="zh-CN" altLang="en-US" sz="1200" dirty="0"/>
          </a:p>
          <a:p>
            <a:r>
              <a:rPr lang="zh-CN" altLang="en-US" sz="1200" dirty="0"/>
              <a:t>已回司：没有销售订单且触发了回司的电子围栏</a:t>
            </a:r>
            <a:endParaRPr lang="zh-CN" altLang="en-US" sz="1200" dirty="0"/>
          </a:p>
          <a:p>
            <a:r>
              <a:rPr lang="zh-CN" altLang="en-US" sz="1200" dirty="0"/>
              <a:t>未交账：有销售订单且</a:t>
            </a:r>
            <a:r>
              <a:rPr lang="zh-CN" altLang="en-US" sz="1200" dirty="0">
                <a:sym typeface="+mn-ea"/>
              </a:rPr>
              <a:t>触发了回司的电子围栏</a:t>
            </a:r>
            <a:endParaRPr lang="zh-CN" altLang="en-US" sz="1200" dirty="0"/>
          </a:p>
          <a:p>
            <a:r>
              <a:rPr lang="zh-CN" altLang="en-US" sz="1200" dirty="0"/>
              <a:t>已交账：</a:t>
            </a:r>
            <a:r>
              <a:rPr lang="zh-CN" altLang="en-US" sz="1200" dirty="0">
                <a:sym typeface="+mn-ea"/>
              </a:rPr>
              <a:t>有销售订单且</a:t>
            </a:r>
            <a:r>
              <a:rPr lang="zh-CN" altLang="en-US" sz="1200" dirty="0">
                <a:sym typeface="+mn-ea"/>
              </a:rPr>
              <a:t>触发了回司的电子围栏且已签字</a:t>
            </a:r>
            <a:endParaRPr lang="zh-CN" altLang="en-US" sz="1200" dirty="0"/>
          </a:p>
          <a:p>
            <a:r>
              <a:rPr lang="zh-CN" altLang="en-US" sz="1200" dirty="0"/>
              <a:t>已完成：派车单收车后变为此状态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点击后可以进入到运单列表。</a:t>
            </a:r>
            <a:endParaRPr lang="zh-CN" altLang="en-US" sz="1200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836670" y="304927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7130"/>
            <a:ext cx="2505075" cy="539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80" y="2640330"/>
            <a:ext cx="518160" cy="198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80" y="3963670"/>
            <a:ext cx="518160" cy="198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80" y="5250815"/>
            <a:ext cx="518160" cy="1981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73905" y="1167130"/>
            <a:ext cx="4095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调度人员针对派车单执行派车后，会以</a:t>
            </a:r>
            <a:r>
              <a:rPr lang="en-US" altLang="zh-CN" sz="1200" dirty="0"/>
              <a:t>push</a:t>
            </a:r>
            <a:r>
              <a:rPr lang="zh-CN" altLang="en-US" sz="1200" dirty="0"/>
              <a:t>信息的形式推送到对应的司机</a:t>
            </a:r>
            <a:r>
              <a:rPr lang="en-US" altLang="zh-CN" sz="1200" dirty="0"/>
              <a:t>APP</a:t>
            </a:r>
            <a:r>
              <a:rPr lang="zh-CN" altLang="en-US" sz="1200" dirty="0"/>
              <a:t>，便于及时查看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3.2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运单列表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965575" y="153225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65980" y="1477645"/>
            <a:ext cx="3820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点击装车点位，进入新的界面</a:t>
            </a:r>
            <a:endParaRPr lang="zh-CN" altLang="en-US" sz="1200" dirty="0"/>
          </a:p>
          <a:p>
            <a:r>
              <a:rPr lang="zh-CN" altLang="en-US" sz="1200" dirty="0"/>
              <a:t>可以查看需要装车的月台信息，指引司机装车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70940"/>
            <a:ext cx="2614295" cy="5228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>
            <a:off x="3965575" y="293878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65575" y="578866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647565" y="2820035"/>
            <a:ext cx="4271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展示派车单中含有的单据</a:t>
            </a:r>
            <a:endParaRPr lang="zh-CN" altLang="en-US" sz="1200" dirty="0"/>
          </a:p>
          <a:p>
            <a:r>
              <a:rPr lang="zh-CN" altLang="en-US" sz="1200" dirty="0"/>
              <a:t>包括类型有：</a:t>
            </a:r>
            <a:r>
              <a:rPr lang="zh-CN" altLang="en-US" sz="1200" dirty="0"/>
              <a:t>销售订单、转货单、接货单、配送退货申请单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排序按照送货排序进行展示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647565" y="5688330"/>
            <a:ext cx="38201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点击后，新开界面进入到【车辆异常上报】界面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3.3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装车点位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63975" y="159702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37075" y="130556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点击进入扫一扫界面，可以扫描月台二维码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2050"/>
            <a:ext cx="2508885" cy="537781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3873500" y="193802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37075" y="1753235"/>
            <a:ext cx="19691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装车点位分为去程和返程</a:t>
            </a:r>
            <a:endParaRPr lang="zh-CN" altLang="en-US" sz="1200" dirty="0"/>
          </a:p>
          <a:p>
            <a:r>
              <a:rPr lang="zh-CN" altLang="en-US" sz="1200" dirty="0"/>
              <a:t>去程为：送货行为下的单据（销售订单和转货单）</a:t>
            </a:r>
            <a:endParaRPr lang="zh-CN" altLang="en-US" sz="1200" dirty="0"/>
          </a:p>
          <a:p>
            <a:r>
              <a:rPr lang="zh-CN" altLang="en-US" sz="1200" dirty="0"/>
              <a:t>返转只针对取货行为的转货单</a:t>
            </a:r>
            <a:endParaRPr lang="zh-CN" altLang="en-US" sz="1200" dirty="0"/>
          </a:p>
          <a:p>
            <a:r>
              <a:rPr lang="zh-CN" altLang="en-US" sz="1200" dirty="0"/>
              <a:t>可以切换查看</a:t>
            </a:r>
            <a:endParaRPr lang="zh-CN" altLang="en-US" sz="1200" dirty="0"/>
          </a:p>
          <a:p>
            <a:r>
              <a:rPr lang="zh-CN" altLang="en-US" sz="1200" dirty="0"/>
              <a:t>当返程有多个业务单位时，展示如下：</a:t>
            </a:r>
            <a:endParaRPr lang="zh-CN" altLang="en-US" sz="1200" dirty="0"/>
          </a:p>
          <a:p>
            <a:r>
              <a:rPr lang="zh-CN" altLang="en-US" sz="1200" dirty="0"/>
              <a:t>点击一个后，进入该业务单位下的装车点位信息。</a:t>
            </a:r>
            <a:endParaRPr lang="zh-CN" altLang="en-US" sz="1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35" y="3899535"/>
            <a:ext cx="2961005" cy="2289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剪去单角 24"/>
          <p:cNvSpPr/>
          <p:nvPr>
            <p:custDataLst>
              <p:tags r:id="rId1"/>
            </p:custDataLst>
          </p:nvPr>
        </p:nvSpPr>
        <p:spPr>
          <a:xfrm flipV="1">
            <a:off x="3933825" y="1685925"/>
            <a:ext cx="4743450" cy="3486150"/>
          </a:xfrm>
          <a:prstGeom prst="snip1Rect">
            <a:avLst>
              <a:gd name="adj" fmla="val 98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1850390" y="1027430"/>
            <a:ext cx="3908425" cy="470535"/>
          </a:xfrm>
          <a:prstGeom prst="rect">
            <a:avLst/>
          </a:prstGeom>
          <a:noFill/>
        </p:spPr>
        <p:txBody>
          <a:bodyPr wrap="square" lIns="68580" tIns="34290" rIns="68580" bIns="34290" rtlCol="0" anchor="b" anchorCtr="0">
            <a:normAutofit/>
          </a:bodyPr>
          <a:p>
            <a:pPr algn="l" fontAlgn="auto">
              <a:lnSpc>
                <a:spcPct val="100000"/>
              </a:lnSpc>
            </a:pPr>
            <a:r>
              <a:rPr lang="zh-CN" altLang="en-US" sz="2000" b="1" spc="300" dirty="0">
                <a:solidFill>
                  <a:srgbClr val="262626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方盛物流司机端</a:t>
            </a:r>
            <a:r>
              <a:rPr lang="en-US" altLang="zh-CN" sz="2000" b="1" spc="300" dirty="0">
                <a:solidFill>
                  <a:srgbClr val="262626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APP---V1.0</a:t>
            </a:r>
            <a:endParaRPr lang="en-US" altLang="zh-CN" sz="2000" b="1" spc="300" dirty="0">
              <a:solidFill>
                <a:srgbClr val="262626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70" y="2026920"/>
            <a:ext cx="1915160" cy="39420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01920" y="6077585"/>
            <a:ext cx="243332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  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支持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安卓版本</a:t>
            </a:r>
            <a:endParaRPr lang="en-US" altLang="zh-CN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" y="534035"/>
            <a:ext cx="1188720" cy="1188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255" y="2006600"/>
            <a:ext cx="1950720" cy="3962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t="12689" b="12689"/>
          <a:stretch>
            <a:fillRect/>
          </a:stretch>
        </p:blipFill>
        <p:spPr>
          <a:xfrm>
            <a:off x="1723390" y="2552700"/>
            <a:ext cx="1614805" cy="2922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/>
          <a:srcRect t="12689" b="12689"/>
          <a:stretch>
            <a:fillRect/>
          </a:stretch>
        </p:blipFill>
        <p:spPr>
          <a:xfrm>
            <a:off x="5497830" y="2479675"/>
            <a:ext cx="1614805" cy="3122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0525" y="6077585"/>
            <a:ext cx="1694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·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支持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IOS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版本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3.3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装车点位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2050"/>
            <a:ext cx="2508885" cy="537781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3864610" y="237934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568825" y="2082800"/>
            <a:ext cx="4380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展示系统根据规则估算出的最迟开始装车时间和最迟出车时间，作为及时送达的参考</a:t>
            </a:r>
            <a:endParaRPr lang="zh-CN" altLang="en-US" sz="1200" dirty="0"/>
          </a:p>
          <a:p>
            <a:r>
              <a:rPr lang="zh-CN" altLang="en-US" sz="1200" dirty="0"/>
              <a:t>当没有进行路径规划时，这两个字段为空</a:t>
            </a:r>
            <a:endParaRPr lang="zh-CN" altLang="en-US" sz="1200" dirty="0"/>
          </a:p>
          <a:p>
            <a:r>
              <a:rPr lang="zh-CN" altLang="en-US" sz="1200" dirty="0"/>
              <a:t>当无须本业务装车时，最迟装车时间为空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3.3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装车点位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2050"/>
            <a:ext cx="2508885" cy="537781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3883025" y="309626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91355" y="1604645"/>
            <a:ext cx="43808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展示月台名称</a:t>
            </a:r>
            <a:endParaRPr lang="zh-CN" altLang="en-US" sz="1200" dirty="0"/>
          </a:p>
          <a:p>
            <a:r>
              <a:rPr lang="zh-CN" altLang="en-US" sz="1200" dirty="0"/>
              <a:t>码头数量：为物流园区根据月台规划的码头（停车位）数量</a:t>
            </a:r>
            <a:endParaRPr lang="zh-CN" altLang="en-US" sz="1200" dirty="0"/>
          </a:p>
          <a:p>
            <a:r>
              <a:rPr lang="zh-CN" altLang="en-US" sz="1200" dirty="0"/>
              <a:t>在装数量：该月台下正在装车的数量</a:t>
            </a:r>
            <a:endParaRPr lang="zh-CN" altLang="en-US" sz="1200" dirty="0"/>
          </a:p>
          <a:p>
            <a:r>
              <a:rPr lang="zh-CN" altLang="en-US" sz="1200" dirty="0"/>
              <a:t>计划装车数量：该月台下扫描了月台二维码但没有装车的数量</a:t>
            </a:r>
            <a:endParaRPr lang="zh-CN" altLang="en-US" sz="1200" dirty="0"/>
          </a:p>
          <a:p>
            <a:r>
              <a:rPr lang="zh-CN" altLang="en-US" sz="1200" dirty="0"/>
              <a:t>拣货进度：展示该月台下所有商品的库房拣货进度</a:t>
            </a:r>
            <a:endParaRPr lang="zh-CN" altLang="en-US" sz="1200" dirty="0"/>
          </a:p>
          <a:p>
            <a:r>
              <a:rPr lang="zh-CN" altLang="en-US" sz="1200" dirty="0"/>
              <a:t>其中对于</a:t>
            </a:r>
            <a:r>
              <a:rPr lang="en-US" altLang="zh-CN" sz="1200" dirty="0"/>
              <a:t>C</a:t>
            </a:r>
            <a:r>
              <a:rPr lang="zh-CN" altLang="en-US" sz="1200" dirty="0"/>
              <a:t>类（不备货）的商品，默认拣货进度都是</a:t>
            </a:r>
            <a:r>
              <a:rPr lang="en-US" altLang="zh-CN" sz="1200" dirty="0"/>
              <a:t>100%</a:t>
            </a:r>
            <a:endParaRPr lang="en-US" altLang="zh-CN" sz="1200" dirty="0"/>
          </a:p>
          <a:p>
            <a:r>
              <a:rPr lang="en-US" altLang="zh-CN" sz="1200" dirty="0"/>
              <a:t>K</a:t>
            </a:r>
            <a:r>
              <a:rPr lang="zh-CN" altLang="en-US" sz="1200" dirty="0"/>
              <a:t>、</a:t>
            </a:r>
            <a:r>
              <a:rPr lang="en-US" altLang="zh-CN" sz="1200" dirty="0"/>
              <a:t>F</a:t>
            </a:r>
            <a:r>
              <a:rPr lang="zh-CN" altLang="en-US" sz="1200" dirty="0"/>
              <a:t>类的会以库房实际进度反馈到</a:t>
            </a:r>
            <a:r>
              <a:rPr lang="en-US" altLang="zh-CN" sz="1200" dirty="0"/>
              <a:t>APP</a:t>
            </a:r>
            <a:r>
              <a:rPr lang="zh-CN" altLang="en-US" sz="1200" dirty="0"/>
              <a:t>，便于司机查看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145" y="3096260"/>
            <a:ext cx="2495550" cy="3299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3.3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装车点位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2050"/>
            <a:ext cx="2508885" cy="537781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3883025" y="607504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27880" y="3398520"/>
            <a:ext cx="43808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点击装车完毕，确认该派车单下需要装车的单据的商品全部装车了，需要司机必须点击这个按钮，否则无法记录实际装车数量，对后续签收</a:t>
            </a:r>
            <a:r>
              <a:rPr lang="en-US" altLang="zh-CN" sz="1200" dirty="0"/>
              <a:t>/</a:t>
            </a:r>
            <a:r>
              <a:rPr lang="zh-CN" altLang="en-US" sz="1200" dirty="0"/>
              <a:t>拒收带来影响</a:t>
            </a:r>
            <a:endParaRPr lang="zh-CN" altLang="en-US" sz="1200" dirty="0"/>
          </a:p>
          <a:p>
            <a:r>
              <a:rPr lang="zh-CN" altLang="en-US" sz="1200" dirty="0"/>
              <a:t>当</a:t>
            </a:r>
            <a:r>
              <a:rPr lang="en-US" altLang="zh-CN" sz="1200" dirty="0"/>
              <a:t>PDA</a:t>
            </a:r>
            <a:r>
              <a:rPr lang="zh-CN" altLang="en-US" sz="1200" dirty="0"/>
              <a:t>在对销售订单或装货单进行绑车后，点击装车完毕，发现计划装车数量与绑车数量不相等，会提示少装车</a:t>
            </a:r>
            <a:endParaRPr lang="zh-CN" altLang="en-US" sz="1200" dirty="0"/>
          </a:p>
          <a:p>
            <a:r>
              <a:rPr lang="zh-CN" altLang="en-US" sz="1200" dirty="0"/>
              <a:t>但不强控，仍然可以继续确认装车完毕。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业务上存在一个派车单中有配送司机和装车司机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这两个司机都会在自己的</a:t>
            </a:r>
            <a:r>
              <a:rPr lang="en-US" altLang="zh-CN" sz="1200" dirty="0"/>
              <a:t>APP</a:t>
            </a:r>
            <a:r>
              <a:rPr lang="zh-CN" altLang="en-US" sz="1200" dirty="0"/>
              <a:t>看到这个派车单</a:t>
            </a:r>
            <a:endParaRPr lang="zh-CN" altLang="en-US" sz="1200" dirty="0"/>
          </a:p>
          <a:p>
            <a:r>
              <a:rPr lang="zh-CN" altLang="en-US" sz="1200" dirty="0"/>
              <a:t>但只有装车司机点击完装车完毕后</a:t>
            </a:r>
            <a:endParaRPr lang="zh-CN" altLang="en-US" sz="1200" dirty="0"/>
          </a:p>
          <a:p>
            <a:r>
              <a:rPr lang="zh-CN" altLang="en-US" sz="1200" dirty="0"/>
              <a:t>配送司机需要在同样的位置，点击确认交班按钮</a:t>
            </a:r>
            <a:endParaRPr lang="zh-CN" altLang="en-US" sz="1200" dirty="0"/>
          </a:p>
          <a:p>
            <a:r>
              <a:rPr lang="zh-CN" altLang="en-US" sz="1200" dirty="0"/>
              <a:t>这样才能明确系统开始采集轨迹信息</a:t>
            </a:r>
            <a:endParaRPr lang="zh-CN" altLang="en-US" sz="1200" dirty="0"/>
          </a:p>
          <a:p>
            <a:r>
              <a:rPr lang="zh-CN" altLang="en-US" sz="1200" dirty="0"/>
              <a:t>如不点击，会导致无法采集轨迹、状态流转不下去。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3.4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销售订单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066540" y="192913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44270"/>
            <a:ext cx="2691130" cy="5383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4748530" y="1466215"/>
            <a:ext cx="39395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运单中的销售订单，展示如下信息</a:t>
            </a:r>
            <a:endParaRPr lang="zh-CN" altLang="en-US" sz="1200" dirty="0"/>
          </a:p>
          <a:p>
            <a:r>
              <a:rPr lang="zh-CN" altLang="en-US" sz="1200" dirty="0"/>
              <a:t>单据号、收款类型、客户名称、地址、要求送达时间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均取自订单的信息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【查看详情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点击后，进入详情界面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【导航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点击后，进入百度导航界面</a:t>
            </a:r>
            <a:endParaRPr lang="zh-CN" altLang="en-US" sz="1200" dirty="0"/>
          </a:p>
          <a:p>
            <a:r>
              <a:rPr lang="zh-CN" altLang="en-US" sz="1200" dirty="0"/>
              <a:t>当与送货顺序不符合时，给与提示。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【确认到达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司机到达客户现场后，需要点击这个按钮，证明已到达客户地址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当不在客户订单的电子围栏内，点击确认到达，会有提示，但仍可以操作</a:t>
            </a:r>
            <a:endParaRPr lang="zh-CN" altLang="en-US" sz="1200" dirty="0"/>
          </a:p>
          <a:p>
            <a:r>
              <a:rPr lang="zh-CN" altLang="en-US" sz="1200" dirty="0"/>
              <a:t>后续的签收</a:t>
            </a:r>
            <a:r>
              <a:rPr lang="en-US" altLang="zh-CN" sz="1200" dirty="0"/>
              <a:t>/</a:t>
            </a:r>
            <a:r>
              <a:rPr lang="zh-CN" altLang="en-US" sz="1200" dirty="0"/>
              <a:t>拒收必须在新建的电子围栏内进行操作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系统会针对这种行为有记录，避免司机提前确认到达而无法监控。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3.4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销售订单（详情界面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011295" y="160718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48530" y="1466215"/>
            <a:ext cx="3939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默认为详情，可以点击商品信息，快速定位查看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展示信息如图所示</a:t>
            </a:r>
            <a:endParaRPr lang="zh-CN" altLang="en-US" sz="1200" dirty="0"/>
          </a:p>
          <a:p>
            <a:r>
              <a:rPr lang="zh-CN" altLang="en-US" sz="1200" dirty="0"/>
              <a:t>其中要求送达时间即客户下单时的送货时间</a:t>
            </a:r>
            <a:endParaRPr lang="zh-CN" altLang="en-US" sz="1200" dirty="0"/>
          </a:p>
          <a:p>
            <a:r>
              <a:rPr lang="zh-CN" altLang="en-US" sz="1200" dirty="0"/>
              <a:t>实际送达时间为确认到达的时间</a:t>
            </a:r>
            <a:endParaRPr lang="zh-CN" altLang="en-US" sz="1200" dirty="0"/>
          </a:p>
          <a:p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7130"/>
            <a:ext cx="2472690" cy="5323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4011295" y="398843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748530" y="3573145"/>
            <a:ext cx="3939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商品信息包括</a:t>
            </a:r>
            <a:endParaRPr lang="zh-CN" altLang="en-US" sz="1200" dirty="0"/>
          </a:p>
          <a:p>
            <a:r>
              <a:rPr lang="zh-CN" altLang="en-US" sz="1200" dirty="0"/>
              <a:t>商品名称：含有规格型号信息</a:t>
            </a:r>
            <a:endParaRPr lang="zh-CN" altLang="en-US" sz="1200" dirty="0"/>
          </a:p>
          <a:p>
            <a:r>
              <a:rPr lang="zh-CN" altLang="en-US" sz="1200" dirty="0"/>
              <a:t>数量：为实际装车数量</a:t>
            </a:r>
            <a:endParaRPr lang="zh-CN" altLang="en-US" sz="1200" dirty="0"/>
          </a:p>
          <a:p>
            <a:r>
              <a:rPr lang="zh-CN" altLang="en-US" sz="1200" dirty="0"/>
              <a:t>签收数量：当签收后，更新签收数量</a:t>
            </a:r>
            <a:endParaRPr lang="zh-CN" altLang="en-US" sz="1200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011295" y="603821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748530" y="5530850"/>
            <a:ext cx="3442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点击拒收</a:t>
            </a:r>
            <a:r>
              <a:rPr lang="en-US" altLang="zh-CN" sz="1200" dirty="0"/>
              <a:t>/</a:t>
            </a:r>
            <a:r>
              <a:rPr lang="zh-CN" altLang="en-US" sz="1200" dirty="0"/>
              <a:t>签收，进入下级界面</a:t>
            </a:r>
            <a:endParaRPr lang="zh-CN" altLang="en-US" sz="1200" dirty="0"/>
          </a:p>
          <a:p>
            <a:r>
              <a:rPr lang="zh-CN" altLang="en-US" sz="1200" dirty="0"/>
              <a:t>必须在订单的电子围栏内进行操作，否则不允许</a:t>
            </a:r>
            <a:endParaRPr lang="zh-CN" altLang="en-US" sz="1200" dirty="0"/>
          </a:p>
          <a:p>
            <a:r>
              <a:rPr lang="zh-CN" altLang="en-US" sz="1200" dirty="0"/>
              <a:t>存在新建电子围栏的，</a:t>
            </a:r>
            <a:r>
              <a:rPr lang="zh-CN" altLang="en-US" sz="1200" dirty="0">
                <a:sym typeface="+mn-ea"/>
              </a:rPr>
              <a:t>必须在新建</a:t>
            </a:r>
            <a:r>
              <a:rPr lang="zh-CN" altLang="en-US" sz="1200" dirty="0">
                <a:sym typeface="+mn-ea"/>
              </a:rPr>
              <a:t>的电子围栏内进行操作，否则不允许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3.4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销售订单（签收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928110" y="231521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48530" y="1953260"/>
            <a:ext cx="3939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为必填项：</a:t>
            </a:r>
            <a:endParaRPr lang="zh-CN" altLang="en-US" sz="1200" dirty="0"/>
          </a:p>
          <a:p>
            <a:r>
              <a:rPr lang="zh-CN" altLang="en-US" sz="1200" dirty="0"/>
              <a:t>需要上传图片（具体上传的图片内容，规范要求</a:t>
            </a:r>
            <a:r>
              <a:rPr lang="zh-CN" altLang="en-US" sz="1200" dirty="0"/>
              <a:t>）</a:t>
            </a:r>
            <a:endParaRPr lang="zh-CN" altLang="en-US" sz="1200" dirty="0"/>
          </a:p>
          <a:p>
            <a:r>
              <a:rPr lang="zh-CN" altLang="en-US" sz="1200" dirty="0"/>
              <a:t>上传的方式</a:t>
            </a:r>
            <a:endParaRPr lang="zh-CN" altLang="en-US" sz="1200" dirty="0"/>
          </a:p>
          <a:p>
            <a:r>
              <a:rPr lang="en-US" altLang="zh-CN" sz="1200" dirty="0"/>
              <a:t>· </a:t>
            </a:r>
            <a:r>
              <a:rPr lang="zh-CN" altLang="en-US" sz="1200" dirty="0"/>
              <a:t>从图库中选择</a:t>
            </a:r>
            <a:endParaRPr lang="zh-CN" altLang="en-US" sz="1200" dirty="0"/>
          </a:p>
          <a:p>
            <a:r>
              <a:rPr lang="en-US" altLang="zh-CN" sz="1200" dirty="0"/>
              <a:t>·</a:t>
            </a:r>
            <a:r>
              <a:rPr lang="zh-CN" altLang="en-US" sz="1200" dirty="0"/>
              <a:t>拍照</a:t>
            </a:r>
            <a:endParaRPr lang="en-US" altLang="zh-CN" sz="12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928110" y="607504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748530" y="5726430"/>
            <a:ext cx="393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点击确认签收后，返回详情界面</a:t>
            </a:r>
            <a:endParaRPr lang="zh-CN" altLang="en-US" sz="1200" dirty="0"/>
          </a:p>
          <a:p>
            <a:r>
              <a:rPr lang="zh-CN" altLang="en-US" sz="1200" dirty="0"/>
              <a:t>此时该销售运单的状态变为</a:t>
            </a:r>
            <a:r>
              <a:rPr lang="en-US" altLang="zh-CN" sz="1200" dirty="0"/>
              <a:t>“</a:t>
            </a:r>
            <a:r>
              <a:rPr lang="zh-CN" altLang="en-US" sz="1200" dirty="0"/>
              <a:t>已签收</a:t>
            </a:r>
            <a:r>
              <a:rPr lang="en-US" altLang="zh-CN" sz="1200" dirty="0"/>
              <a:t>”</a:t>
            </a:r>
            <a:endParaRPr lang="en-US" altLang="zh-CN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66495"/>
            <a:ext cx="2524760" cy="5408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3.4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销售订单（拒收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836670" y="213169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48530" y="3284855"/>
            <a:ext cx="3939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为必填项：</a:t>
            </a:r>
            <a:endParaRPr lang="zh-CN" altLang="en-US" sz="1200" dirty="0"/>
          </a:p>
          <a:p>
            <a:r>
              <a:rPr lang="zh-CN" altLang="en-US" sz="1200" dirty="0"/>
              <a:t>需要上传图片（具体上传的图片内容，规范要求</a:t>
            </a:r>
            <a:r>
              <a:rPr lang="zh-CN" altLang="en-US" sz="1200" dirty="0"/>
              <a:t>）</a:t>
            </a:r>
            <a:endParaRPr lang="zh-CN" altLang="en-US" sz="1200" dirty="0"/>
          </a:p>
          <a:p>
            <a:r>
              <a:rPr lang="zh-CN" altLang="en-US" sz="1200" dirty="0"/>
              <a:t>上传的方式</a:t>
            </a:r>
            <a:endParaRPr lang="zh-CN" altLang="en-US" sz="1200" dirty="0"/>
          </a:p>
          <a:p>
            <a:r>
              <a:rPr lang="en-US" altLang="zh-CN" sz="1200" dirty="0"/>
              <a:t>· </a:t>
            </a:r>
            <a:r>
              <a:rPr lang="zh-CN" altLang="en-US" sz="1200" dirty="0"/>
              <a:t>从图库中选择</a:t>
            </a:r>
            <a:endParaRPr lang="zh-CN" altLang="en-US" sz="1200" dirty="0"/>
          </a:p>
          <a:p>
            <a:r>
              <a:rPr lang="en-US" altLang="zh-CN" sz="1200" dirty="0"/>
              <a:t>·</a:t>
            </a:r>
            <a:r>
              <a:rPr lang="zh-CN" altLang="en-US" sz="1200" dirty="0"/>
              <a:t>拍照</a:t>
            </a:r>
            <a:endParaRPr lang="en-US" altLang="zh-CN" sz="12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836670" y="607504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748530" y="5579745"/>
            <a:ext cx="2891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dirty="0"/>
              <a:t>【按住说明</a:t>
            </a:r>
            <a:r>
              <a:rPr lang="zh-CN" sz="1200" dirty="0"/>
              <a:t>】</a:t>
            </a:r>
            <a:endParaRPr lang="zh-CN" sz="1200" dirty="0"/>
          </a:p>
          <a:p>
            <a:r>
              <a:rPr lang="zh-CN" sz="1200" dirty="0"/>
              <a:t>    支持录制语音</a:t>
            </a:r>
            <a:endParaRPr lang="zh-CN" sz="1200" dirty="0"/>
          </a:p>
          <a:p>
            <a:r>
              <a:rPr lang="zh-CN" sz="1200" dirty="0"/>
              <a:t>【下一步</a:t>
            </a:r>
            <a:r>
              <a:rPr lang="zh-CN" sz="1200" dirty="0"/>
              <a:t>】</a:t>
            </a:r>
            <a:endParaRPr lang="zh-CN" sz="1200" dirty="0"/>
          </a:p>
          <a:p>
            <a:r>
              <a:rPr lang="zh-CN" sz="1200" dirty="0"/>
              <a:t>    点击进入下一级界面</a:t>
            </a:r>
            <a:r>
              <a:rPr lang="en-US" altLang="zh-CN" sz="1200" dirty="0"/>
              <a:t>”</a:t>
            </a:r>
            <a:endParaRPr lang="en-US" altLang="zh-CN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59510"/>
            <a:ext cx="2473325" cy="5323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直接箭头连接符 6"/>
          <p:cNvCxnSpPr/>
          <p:nvPr/>
        </p:nvCxnSpPr>
        <p:spPr>
          <a:xfrm>
            <a:off x="3836670" y="271081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836670" y="357759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836670" y="484632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48530" y="4616450"/>
            <a:ext cx="393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展示语音，可回放、可删除</a:t>
            </a:r>
            <a:endParaRPr lang="zh-CN" altLang="en-US" sz="1200" dirty="0"/>
          </a:p>
          <a:p>
            <a:r>
              <a:rPr lang="zh-CN" altLang="en-US" sz="1200" dirty="0"/>
              <a:t>最多</a:t>
            </a:r>
            <a:r>
              <a:rPr lang="en-US" altLang="zh-CN" sz="1200" dirty="0"/>
              <a:t>5</a:t>
            </a:r>
            <a:r>
              <a:rPr lang="zh-CN" altLang="en-US" sz="1200" dirty="0"/>
              <a:t>条，每条时间限</a:t>
            </a:r>
            <a:r>
              <a:rPr lang="en-US" altLang="zh-CN" sz="1200" dirty="0"/>
              <a:t>15</a:t>
            </a:r>
            <a:r>
              <a:rPr lang="zh-CN" altLang="en-US" sz="1200" dirty="0"/>
              <a:t>秒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748530" y="2557145"/>
            <a:ext cx="3939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支持文案输入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748530" y="1830705"/>
            <a:ext cx="393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点击后，手机底部出现弹层，可以选择拒收类型和拒收原因，选择后带入该字段内显示出来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3.4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销售订单（拒收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836670" y="165354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836670" y="593725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836670" y="324993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610735" y="3112135"/>
            <a:ext cx="2909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支持查看运单下所有的商品条目</a:t>
            </a:r>
            <a:endParaRPr lang="zh-CN" altLang="en-US" sz="1200" dirty="0"/>
          </a:p>
          <a:p>
            <a:r>
              <a:rPr lang="zh-CN" altLang="en-US" sz="1200" dirty="0"/>
              <a:t>可以</a:t>
            </a:r>
            <a:r>
              <a:rPr lang="zh-CN" altLang="en-US" sz="1200" dirty="0">
                <a:sym typeface="+mn-ea"/>
              </a:rPr>
              <a:t>点击</a:t>
            </a:r>
            <a:r>
              <a:rPr lang="en-US" altLang="zh-CN" sz="1200" dirty="0">
                <a:sym typeface="+mn-ea"/>
              </a:rPr>
              <a:t>+-</a:t>
            </a:r>
            <a:r>
              <a:rPr lang="zh-CN" altLang="en-US" sz="1200" dirty="0">
                <a:sym typeface="+mn-ea"/>
              </a:rPr>
              <a:t>号进行修改，也可以直接键入进行修改拒收数量</a:t>
            </a:r>
            <a:endParaRPr lang="zh-CN" altLang="en-US" sz="1200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10735" y="1423670"/>
            <a:ext cx="3939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点击全部拒收，将所有商品的拒收数量默认为数量的值</a:t>
            </a:r>
            <a:endParaRPr lang="zh-CN" altLang="en-US" sz="1200" dirty="0"/>
          </a:p>
          <a:p>
            <a:r>
              <a:rPr lang="zh-CN" altLang="en-US" sz="1200" dirty="0"/>
              <a:t>可以点击</a:t>
            </a:r>
            <a:r>
              <a:rPr lang="en-US" altLang="zh-CN" sz="1200" dirty="0"/>
              <a:t>+-</a:t>
            </a:r>
            <a:r>
              <a:rPr lang="zh-CN" altLang="en-US" sz="1200" dirty="0"/>
              <a:t>号进行修改，也可以直接键入进行修改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但拒收数量不能大于数量字段的值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70305"/>
            <a:ext cx="2521585" cy="5216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4610735" y="5248275"/>
            <a:ext cx="3939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点击确认提交，成功后返回上一级</a:t>
            </a:r>
            <a:endParaRPr lang="zh-CN" altLang="en-US" sz="1200" dirty="0"/>
          </a:p>
          <a:p>
            <a:r>
              <a:rPr lang="zh-CN" altLang="en-US" sz="1200" dirty="0"/>
              <a:t>当为全部拒收时，运单的状态为全部拒收</a:t>
            </a:r>
            <a:endParaRPr lang="zh-CN" altLang="en-US" sz="1200" dirty="0"/>
          </a:p>
          <a:p>
            <a:r>
              <a:rPr lang="zh-CN" altLang="en-US" sz="1200" dirty="0"/>
              <a:t>当为部分拒收时，运单的状态为已签收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同时拒收提交成功后，会进入到异常上报管理</a:t>
            </a:r>
            <a:endParaRPr lang="zh-CN" altLang="en-US" sz="1200" dirty="0"/>
          </a:p>
          <a:p>
            <a:r>
              <a:rPr lang="zh-CN" altLang="en-US" sz="1200" dirty="0"/>
              <a:t>调度会来处理，处理后才变状态。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3.5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转货单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015740" y="2636520"/>
            <a:ext cx="34036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220470"/>
            <a:ext cx="2654300" cy="5309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4356100" y="1220470"/>
            <a:ext cx="468058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运单中的转货单</a:t>
            </a:r>
            <a:r>
              <a:rPr lang="zh-CN" altLang="en-US" sz="1200" dirty="0"/>
              <a:t>，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转货是按照公司维度进行展示的，不是按照单据维度展示（因单据较多，很混乱）</a:t>
            </a:r>
            <a:endParaRPr lang="zh-CN" altLang="en-US" sz="1200" dirty="0"/>
          </a:p>
          <a:p>
            <a:r>
              <a:rPr lang="zh-CN" altLang="en-US" sz="1200" dirty="0"/>
              <a:t>展示如下信息</a:t>
            </a:r>
            <a:endParaRPr lang="zh-CN" altLang="en-US" sz="1200" dirty="0"/>
          </a:p>
          <a:p>
            <a:r>
              <a:rPr lang="zh-CN" altLang="en-US" sz="1200" dirty="0"/>
              <a:t>对于送货行为的，展示调入公司</a:t>
            </a:r>
            <a:endParaRPr lang="zh-CN" altLang="en-US" sz="1200" dirty="0"/>
          </a:p>
          <a:p>
            <a:r>
              <a:rPr lang="zh-CN" altLang="en-US" sz="1200" dirty="0"/>
              <a:t>对于取货行为，展示调出公司</a:t>
            </a:r>
            <a:endParaRPr lang="zh-CN" altLang="en-US" sz="1200" dirty="0"/>
          </a:p>
          <a:p>
            <a:r>
              <a:rPr lang="zh-CN" altLang="en-US" sz="1200" dirty="0"/>
              <a:t>当同时对于一个业务单位即存在送货和取货行为的，分两条展示，分别展示调入公司和调出公司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状态：</a:t>
            </a:r>
            <a:endParaRPr lang="zh-CN" altLang="en-US" sz="1200" dirty="0"/>
          </a:p>
          <a:p>
            <a:r>
              <a:rPr lang="zh-CN" altLang="en-US" sz="1200" dirty="0"/>
              <a:t>未送达：初始状态</a:t>
            </a:r>
            <a:endParaRPr lang="zh-CN" altLang="en-US" sz="1200" dirty="0"/>
          </a:p>
          <a:p>
            <a:r>
              <a:rPr lang="zh-CN" altLang="en-US" sz="1200" dirty="0"/>
              <a:t>已完成：扫描转货出库单或暂存区上架后变更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【查看详情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点击后，进入详情界面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【导航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点击后，进入百度导航界面</a:t>
            </a:r>
            <a:endParaRPr lang="zh-CN" altLang="en-US" sz="1200" dirty="0"/>
          </a:p>
          <a:p>
            <a:r>
              <a:rPr lang="zh-CN" altLang="en-US" sz="1200" dirty="0"/>
              <a:t>当与送货顺序不符合时，给与提示。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【确认到达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司机到达客户现场后，需要点击这个按钮，证明已到达客户地址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当不在客户订单的电子围栏内，点击确认到达，会有提示，但仍可以操作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系统会针对这种行为有记录，避免司机提前确认到达而无法监控。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3.5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转货单（详情界面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140200" y="159766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48530" y="1466215"/>
            <a:ext cx="33604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转货单只有查看</a:t>
            </a:r>
            <a:endParaRPr lang="zh-CN" altLang="en-US" sz="1200" dirty="0"/>
          </a:p>
          <a:p>
            <a:r>
              <a:rPr lang="zh-CN" altLang="en-US" sz="1200" dirty="0"/>
              <a:t>没有任何操作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当存在多个转货单单据号</a:t>
            </a:r>
            <a:endParaRPr lang="zh-CN" altLang="en-US" sz="1200" dirty="0"/>
          </a:p>
          <a:p>
            <a:r>
              <a:rPr lang="zh-CN" altLang="en-US" sz="1200" dirty="0"/>
              <a:t>会在详细下面，可以根据单据号进行切换查看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样式如下：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53795"/>
            <a:ext cx="2528570" cy="5287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905" y="2945765"/>
            <a:ext cx="2834640" cy="2804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2880360" cy="685800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80" y="2847340"/>
            <a:ext cx="1902460" cy="860425"/>
          </a:xfrm>
          <a:prstGeom prst="rect">
            <a:avLst/>
          </a:prstGeom>
          <a:noFill/>
        </p:spPr>
        <p:txBody>
          <a:bodyPr wrap="square" lIns="121948" tIns="60973" rIns="121948" bIns="60973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800" b="1" spc="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800" b="1" spc="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66662" y="1781969"/>
            <a:ext cx="513261" cy="51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548753" y="1781969"/>
            <a:ext cx="3744416" cy="51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marL="0" indent="0" algn="ctr">
              <a:buNone/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注册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/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登录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66662" y="2618421"/>
            <a:ext cx="513261" cy="51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524855" y="2618421"/>
            <a:ext cx="3744416" cy="51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marL="0" indent="0" algn="ctr">
              <a:buNone/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首页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66662" y="3504274"/>
            <a:ext cx="513261" cy="51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548753" y="3504274"/>
            <a:ext cx="3744416" cy="51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marL="0" indent="0" algn="ctr">
              <a:buNone/>
              <a:defRPr/>
            </a:pPr>
            <a:r>
              <a:rPr lang="zh-CN" altLang="en-US" sz="24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任务</a:t>
            </a:r>
            <a:endParaRPr lang="zh-CN" altLang="en-US" sz="24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666662" y="4389146"/>
            <a:ext cx="513261" cy="51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548753" y="4389146"/>
            <a:ext cx="3744416" cy="51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marL="0" indent="0" algn="ctr">
              <a:buNone/>
              <a:defRPr/>
            </a:pP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45333" y="4371977"/>
            <a:ext cx="3744416" cy="51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marL="0" indent="0" algn="ctr">
              <a:buNone/>
              <a:defRPr/>
            </a:pPr>
            <a:r>
              <a:rPr lang="zh-CN" altLang="en-US" sz="24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我的</a:t>
            </a:r>
            <a:endParaRPr lang="zh-CN" altLang="en-US" sz="24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3.6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接货单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011930" y="272859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217930"/>
            <a:ext cx="2623820" cy="5248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4748530" y="1466215"/>
            <a:ext cx="39395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展示如下信息</a:t>
            </a:r>
            <a:endParaRPr lang="zh-CN" altLang="en-US" sz="1200" dirty="0"/>
          </a:p>
          <a:p>
            <a:r>
              <a:rPr lang="zh-CN" altLang="en-US" sz="1200" dirty="0"/>
              <a:t>单据号、供应商名称、地址、要求取送货时间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【查看详情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点击后，进入详情界面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【导航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点击后，进入百度导航界面</a:t>
            </a:r>
            <a:endParaRPr lang="zh-CN" altLang="en-US" sz="1200" dirty="0"/>
          </a:p>
          <a:p>
            <a:r>
              <a:rPr lang="zh-CN" altLang="en-US" sz="1200" dirty="0"/>
              <a:t>当与送货顺序不符合时，给与提示。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【确认到达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司机到达客户现场后，需要点击这个按钮，证明已到达客户地址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当不在客户订单的电子围栏内，点击确认到达，会有提示，但仍可以操作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系统会针对这种行为有记录，避免司机提前确认到达而无法监控。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3.6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接货单（详情界面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057650" y="202057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48530" y="1179195"/>
            <a:ext cx="39395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展示如下信息</a:t>
            </a:r>
            <a:endParaRPr lang="zh-CN" altLang="en-US" sz="1200" dirty="0"/>
          </a:p>
          <a:p>
            <a:r>
              <a:rPr lang="zh-CN" altLang="en-US" sz="1200" dirty="0"/>
              <a:t>单据号、供应商名称、地址、要求取送货时间</a:t>
            </a:r>
            <a:endParaRPr lang="zh-CN" altLang="en-US" sz="1200" dirty="0"/>
          </a:p>
          <a:p>
            <a:r>
              <a:rPr lang="zh-CN" altLang="en-US" sz="1200" dirty="0"/>
              <a:t>实际取货时间：取确认到达的时间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接货类型、连接带送类型的</a:t>
            </a:r>
            <a:r>
              <a:rPr lang="zh-CN" altLang="en-US" sz="1200" dirty="0"/>
              <a:t>状态</a:t>
            </a:r>
            <a:r>
              <a:rPr lang="en-US" altLang="zh-CN" sz="1200" dirty="0"/>
              <a:t>&gt;&gt;</a:t>
            </a:r>
            <a:endParaRPr lang="en-US" altLang="zh-CN" sz="1200" dirty="0"/>
          </a:p>
          <a:p>
            <a:r>
              <a:rPr lang="zh-CN" altLang="en-US" sz="1200" dirty="0"/>
              <a:t>未提货：初始状态</a:t>
            </a:r>
            <a:endParaRPr lang="zh-CN" altLang="en-US" sz="1200" dirty="0"/>
          </a:p>
          <a:p>
            <a:r>
              <a:rPr lang="zh-CN" altLang="en-US" sz="1200" dirty="0"/>
              <a:t>已提货：点击确认提货成功</a:t>
            </a:r>
            <a:r>
              <a:rPr lang="zh-CN" altLang="en-US" sz="1200" dirty="0"/>
              <a:t>后变更</a:t>
            </a:r>
            <a:endParaRPr lang="zh-CN" altLang="en-US" sz="1200" dirty="0"/>
          </a:p>
          <a:p>
            <a:r>
              <a:rPr lang="zh-CN" altLang="en-US" sz="1200" dirty="0"/>
              <a:t>提货失败：点击未提货上报成功后变更</a:t>
            </a:r>
            <a:endParaRPr lang="zh-CN" altLang="en-US" sz="1200" dirty="0"/>
          </a:p>
          <a:p>
            <a:r>
              <a:rPr lang="zh-CN" altLang="en-US" sz="1200" dirty="0"/>
              <a:t>已完成：已提货后且派车单收车变更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采购退回类型的状态</a:t>
            </a:r>
            <a:endParaRPr lang="zh-CN" altLang="en-US" sz="1200" dirty="0"/>
          </a:p>
          <a:p>
            <a:r>
              <a:rPr lang="zh-CN" altLang="en-US" sz="1200" dirty="0"/>
              <a:t>未送达：初始状态</a:t>
            </a:r>
            <a:endParaRPr lang="zh-CN" altLang="en-US" sz="1200" dirty="0"/>
          </a:p>
          <a:p>
            <a:r>
              <a:rPr lang="zh-CN" altLang="en-US" sz="1200" dirty="0"/>
              <a:t>已完成：点击确认送达成功后变更</a:t>
            </a:r>
            <a:endParaRPr lang="zh-CN" altLang="en-US" sz="1200" dirty="0"/>
          </a:p>
          <a:p>
            <a:r>
              <a:rPr lang="zh-CN" altLang="en-US" sz="1200" dirty="0"/>
              <a:t>送达失败：点击未送达上报成功后变更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219200"/>
            <a:ext cx="2574290" cy="5262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3.6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接货单（详情界面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057650" y="1412240"/>
            <a:ext cx="586105" cy="283337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48530" y="1219200"/>
            <a:ext cx="3939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商品信息：</a:t>
            </a:r>
            <a:endParaRPr lang="zh-CN" altLang="en-US" sz="1200" dirty="0"/>
          </a:p>
          <a:p>
            <a:r>
              <a:rPr lang="zh-CN" altLang="en-US" sz="1200" dirty="0"/>
              <a:t>展示接货单的商品明细及其数量</a:t>
            </a:r>
            <a:endParaRPr lang="zh-CN" altLang="en-US" sz="1200" dirty="0"/>
          </a:p>
          <a:p>
            <a:r>
              <a:rPr lang="zh-CN" altLang="en-US" sz="1200" dirty="0"/>
              <a:t>其中商品名称的内容含有规格型号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219200"/>
            <a:ext cx="2574290" cy="5262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4057650" y="2204720"/>
            <a:ext cx="802640" cy="4063365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845685" y="1998345"/>
            <a:ext cx="42983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【未提货上报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对于接货类型、连接带送类型的接货单，显示这个文案</a:t>
            </a:r>
            <a:endParaRPr lang="zh-CN" altLang="en-US" sz="1200" dirty="0"/>
          </a:p>
          <a:p>
            <a:r>
              <a:rPr lang="zh-CN" altLang="en-US" sz="1200" dirty="0"/>
              <a:t>对于采购退回类型，显示未送达上报</a:t>
            </a:r>
            <a:endParaRPr lang="zh-CN" altLang="en-US" sz="1200" dirty="0"/>
          </a:p>
          <a:p>
            <a:r>
              <a:rPr lang="zh-CN" altLang="en-US" sz="1200" dirty="0"/>
              <a:t>点击后进入异常上报界面</a:t>
            </a:r>
            <a:endParaRPr lang="zh-CN" altLang="en-US" sz="1200" dirty="0"/>
          </a:p>
          <a:p>
            <a:r>
              <a:rPr lang="zh-CN" altLang="en-US" sz="1200" dirty="0"/>
              <a:t>当没有接货单地址的电子围栏内，会有提示，但不阻止，仍可以操作</a:t>
            </a:r>
            <a:endParaRPr lang="zh-CN" altLang="en-US" sz="1200" dirty="0"/>
          </a:p>
          <a:p>
            <a:r>
              <a:rPr lang="zh-CN" altLang="en-US" sz="1200" dirty="0"/>
              <a:t>【确认提货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对于接货类型、连接带送类型的接货单，显示这个文案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对于采购退回类型，显示确认送达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点击后，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当没有接货单地址的电子围栏内，会有提示，但不阻止，仍可以操作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当是接货类型和连接带送类型，点击后，弹层输入件数（为必填），成功后，返回上一页。状态变为已提货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85" y="4952365"/>
            <a:ext cx="2743200" cy="16230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3.6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4681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接货单（详情界面）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未提货上报界面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44905"/>
            <a:ext cx="2719070" cy="543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直接箭头连接符 9"/>
          <p:cNvCxnSpPr/>
          <p:nvPr/>
        </p:nvCxnSpPr>
        <p:spPr>
          <a:xfrm>
            <a:off x="4048125" y="284035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048125" y="342900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066540" y="462343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048125" y="596582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748530" y="3284855"/>
            <a:ext cx="3939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为必填项：</a:t>
            </a:r>
            <a:endParaRPr lang="zh-CN" altLang="en-US" sz="1200" dirty="0"/>
          </a:p>
          <a:p>
            <a:r>
              <a:rPr lang="zh-CN" altLang="en-US" sz="1200" dirty="0"/>
              <a:t>需要上传图片（具体上传的图片内容，规范要求</a:t>
            </a:r>
            <a:r>
              <a:rPr lang="zh-CN" altLang="en-US" sz="1200" dirty="0"/>
              <a:t>）</a:t>
            </a:r>
            <a:endParaRPr lang="zh-CN" altLang="en-US" sz="1200" dirty="0"/>
          </a:p>
          <a:p>
            <a:r>
              <a:rPr lang="zh-CN" altLang="en-US" sz="1200" dirty="0"/>
              <a:t>上传的方式</a:t>
            </a:r>
            <a:endParaRPr lang="zh-CN" altLang="en-US" sz="1200" dirty="0"/>
          </a:p>
          <a:p>
            <a:r>
              <a:rPr lang="en-US" altLang="zh-CN" sz="1200" dirty="0"/>
              <a:t>· </a:t>
            </a:r>
            <a:r>
              <a:rPr lang="zh-CN" altLang="en-US" sz="1200" dirty="0"/>
              <a:t>从图库中选择</a:t>
            </a:r>
            <a:endParaRPr lang="zh-CN" altLang="en-US" sz="1200" dirty="0"/>
          </a:p>
          <a:p>
            <a:r>
              <a:rPr lang="en-US" altLang="zh-CN" sz="1200" dirty="0"/>
              <a:t>·</a:t>
            </a:r>
            <a:r>
              <a:rPr lang="zh-CN" altLang="en-US" sz="1200" dirty="0"/>
              <a:t>拍照</a:t>
            </a:r>
            <a:endParaRPr lang="en-US" altLang="zh-CN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859020" y="5699125"/>
            <a:ext cx="2339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 dirty="0"/>
              <a:t>【按住说明</a:t>
            </a:r>
            <a:r>
              <a:rPr lang="zh-CN" sz="1200" dirty="0"/>
              <a:t>】</a:t>
            </a:r>
            <a:endParaRPr lang="zh-CN" sz="1200" dirty="0"/>
          </a:p>
          <a:p>
            <a:r>
              <a:rPr lang="zh-CN" sz="1200" dirty="0"/>
              <a:t>    支持录制语音</a:t>
            </a:r>
            <a:endParaRPr lang="zh-CN" sz="1200" dirty="0"/>
          </a:p>
          <a:p>
            <a:r>
              <a:rPr lang="zh-CN" sz="1200" dirty="0"/>
              <a:t>【提交</a:t>
            </a:r>
            <a:r>
              <a:rPr lang="zh-CN" sz="1200" dirty="0"/>
              <a:t>】</a:t>
            </a:r>
            <a:endParaRPr lang="zh-CN" sz="1200" dirty="0"/>
          </a:p>
          <a:p>
            <a:r>
              <a:rPr lang="zh-CN" sz="1200" dirty="0"/>
              <a:t>  提交成功后，返回上一级</a:t>
            </a:r>
            <a:endParaRPr lang="zh-CN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859020" y="5167630"/>
            <a:ext cx="2339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展示语音，可回放、可删除</a:t>
            </a:r>
            <a:endParaRPr lang="zh-CN" altLang="en-US" sz="1200" dirty="0"/>
          </a:p>
          <a:p>
            <a:r>
              <a:rPr lang="zh-CN" altLang="en-US" sz="1200" dirty="0"/>
              <a:t>最多</a:t>
            </a:r>
            <a:r>
              <a:rPr lang="en-US" altLang="zh-CN" sz="1200" dirty="0"/>
              <a:t>5</a:t>
            </a:r>
            <a:r>
              <a:rPr lang="zh-CN" altLang="en-US" sz="1200" dirty="0"/>
              <a:t>条，每条时间限</a:t>
            </a:r>
            <a:r>
              <a:rPr lang="en-US" altLang="zh-CN" sz="1200" dirty="0"/>
              <a:t>15</a:t>
            </a:r>
            <a:r>
              <a:rPr lang="zh-CN" altLang="en-US" sz="1200" dirty="0"/>
              <a:t>秒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859020" y="4485640"/>
            <a:ext cx="2339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支持文案输入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748530" y="2538730"/>
            <a:ext cx="3939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点击后，手机底部出现弹层，可以异常原因，选择后带入该字段内显示出来；其中异常类型默认为货物交接，不可修改</a:t>
            </a:r>
            <a:endParaRPr lang="zh-CN" altLang="en-US" sz="120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4066540" y="546036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3.7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283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配送退货申请</a:t>
            </a:r>
            <a:r>
              <a:rPr lang="zh-CN" altLang="en-US" dirty="0">
                <a:solidFill>
                  <a:schemeClr val="bg1"/>
                </a:solidFill>
              </a:rPr>
              <a:t>单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909695" y="1412240"/>
            <a:ext cx="374015" cy="2621915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43635"/>
            <a:ext cx="2649855" cy="5300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331595" y="3932555"/>
            <a:ext cx="2520315" cy="165671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8530" y="1466215"/>
            <a:ext cx="39395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展示如下信息</a:t>
            </a:r>
            <a:endParaRPr lang="zh-CN" altLang="en-US" sz="1200" dirty="0"/>
          </a:p>
          <a:p>
            <a:r>
              <a:rPr lang="zh-CN" altLang="en-US" sz="1200" dirty="0"/>
              <a:t>单据号、客户</a:t>
            </a:r>
            <a:r>
              <a:rPr lang="zh-CN" altLang="en-US" sz="1200" dirty="0"/>
              <a:t>名称、地址、要求取送货时间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【查看详情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点击后，进入详情界面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【导航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点击后，进入百度导航界面</a:t>
            </a:r>
            <a:endParaRPr lang="zh-CN" altLang="en-US" sz="1200" dirty="0"/>
          </a:p>
          <a:p>
            <a:r>
              <a:rPr lang="zh-CN" altLang="en-US" sz="1200" dirty="0"/>
              <a:t>当与送货顺序不符合时，给与提示。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【确认到达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司机到达客户现场后，需要点击这个按钮，证明已到达客户地址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当不在客户订单的电子围栏内，点击确认到达，会有提示，但仍可以操作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系统会针对这种行为有记录，避免司机提前确认到达而无法监控。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3.7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420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配送退货申请单（详情界面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51890"/>
            <a:ext cx="2684780" cy="5372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直接箭头连接符 10"/>
          <p:cNvCxnSpPr/>
          <p:nvPr/>
        </p:nvCxnSpPr>
        <p:spPr>
          <a:xfrm>
            <a:off x="4057650" y="202057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48530" y="1179195"/>
            <a:ext cx="34702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展示如下信息</a:t>
            </a:r>
            <a:endParaRPr lang="zh-CN" altLang="en-US" sz="1200" dirty="0"/>
          </a:p>
          <a:p>
            <a:r>
              <a:rPr lang="zh-CN" altLang="en-US" sz="1200" dirty="0"/>
              <a:t>单据号、客户</a:t>
            </a:r>
            <a:r>
              <a:rPr lang="zh-CN" altLang="en-US" sz="1200" dirty="0"/>
              <a:t>名称、地址、要求取送货时间</a:t>
            </a:r>
            <a:endParaRPr lang="zh-CN" altLang="en-US" sz="1200" dirty="0"/>
          </a:p>
          <a:p>
            <a:r>
              <a:rPr lang="zh-CN" altLang="en-US" sz="1200" dirty="0"/>
              <a:t>实际取货时间：取确认到达的时间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取货行为</a:t>
            </a:r>
            <a:r>
              <a:rPr lang="zh-CN" altLang="en-US" sz="1200" dirty="0"/>
              <a:t>状态</a:t>
            </a:r>
            <a:r>
              <a:rPr lang="en-US" altLang="zh-CN" sz="1200" dirty="0"/>
              <a:t>&gt;&gt;</a:t>
            </a:r>
            <a:endParaRPr lang="en-US" altLang="zh-CN" sz="1200" dirty="0"/>
          </a:p>
          <a:p>
            <a:r>
              <a:rPr lang="zh-CN" altLang="en-US" sz="1200" dirty="0"/>
              <a:t>未提货：初始状态</a:t>
            </a:r>
            <a:endParaRPr lang="zh-CN" altLang="en-US" sz="1200" dirty="0"/>
          </a:p>
          <a:p>
            <a:r>
              <a:rPr lang="zh-CN" altLang="en-US" sz="1200" dirty="0"/>
              <a:t>已提货：点击确认提货成功</a:t>
            </a:r>
            <a:r>
              <a:rPr lang="zh-CN" altLang="en-US" sz="1200" dirty="0"/>
              <a:t>后变更</a:t>
            </a:r>
            <a:endParaRPr lang="zh-CN" altLang="en-US" sz="1200" dirty="0"/>
          </a:p>
          <a:p>
            <a:r>
              <a:rPr lang="zh-CN" altLang="en-US" sz="1200" dirty="0"/>
              <a:t>提货失败：点击未提货上报成功后变更</a:t>
            </a:r>
            <a:endParaRPr lang="zh-CN" altLang="en-US" sz="1200" dirty="0"/>
          </a:p>
          <a:p>
            <a:r>
              <a:rPr lang="zh-CN" altLang="en-US" sz="1200" dirty="0"/>
              <a:t>已完成：已提货后且销售退回单审核后</a:t>
            </a:r>
            <a:r>
              <a:rPr lang="zh-CN" altLang="en-US" sz="1200" dirty="0"/>
              <a:t>变更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送货行为</a:t>
            </a:r>
            <a:r>
              <a:rPr lang="zh-CN" altLang="en-US" sz="1200" dirty="0"/>
              <a:t>的状态</a:t>
            </a:r>
            <a:endParaRPr lang="zh-CN" altLang="en-US" sz="1200" dirty="0"/>
          </a:p>
          <a:p>
            <a:r>
              <a:rPr lang="zh-CN" altLang="en-US" sz="1200" dirty="0"/>
              <a:t>未送达：初始状态</a:t>
            </a:r>
            <a:endParaRPr lang="zh-CN" altLang="en-US" sz="1200" dirty="0"/>
          </a:p>
          <a:p>
            <a:r>
              <a:rPr lang="zh-CN" altLang="en-US" sz="1200" dirty="0"/>
              <a:t>已完成：点击确认送达成功后变更</a:t>
            </a:r>
            <a:endParaRPr lang="zh-CN" altLang="en-US" sz="1200" dirty="0"/>
          </a:p>
          <a:p>
            <a:r>
              <a:rPr lang="zh-CN" altLang="en-US" sz="1200" dirty="0"/>
              <a:t>送达失败：点击未送达上报成功后变更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10" y="5951855"/>
            <a:ext cx="199644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3.7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420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运单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配送退货申请单（详情界面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51890"/>
            <a:ext cx="2684780" cy="5372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直接箭头连接符 10"/>
          <p:cNvCxnSpPr/>
          <p:nvPr/>
        </p:nvCxnSpPr>
        <p:spPr>
          <a:xfrm flipV="1">
            <a:off x="4140200" y="2060575"/>
            <a:ext cx="431800" cy="2083435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643755" y="1831975"/>
            <a:ext cx="3470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展示如下商品</a:t>
            </a:r>
            <a:r>
              <a:rPr lang="zh-CN" altLang="en-US" sz="1200" dirty="0"/>
              <a:t>信息</a:t>
            </a:r>
            <a:endParaRPr lang="zh-CN" altLang="en-US" sz="1200" dirty="0"/>
          </a:p>
          <a:p>
            <a:r>
              <a:rPr lang="zh-CN" altLang="en-US" sz="1200" dirty="0"/>
              <a:t>商品明细及其数量</a:t>
            </a:r>
            <a:endParaRPr lang="zh-CN" altLang="en-US" sz="1200" dirty="0"/>
          </a:p>
          <a:p>
            <a:r>
              <a:rPr lang="zh-CN" altLang="en-US" sz="1200" dirty="0"/>
              <a:t>其中商品明细包含规格型号</a:t>
            </a:r>
            <a:endParaRPr lang="zh-CN" altLang="en-US" sz="1200" dirty="0"/>
          </a:p>
          <a:p>
            <a:endParaRPr lang="zh-CN" altLang="en-US" sz="1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10" y="5951855"/>
            <a:ext cx="1996440" cy="3048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4131310" y="3429000"/>
            <a:ext cx="440690" cy="2675255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43755" y="3151505"/>
            <a:ext cx="428434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【未提货上报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/>
              <a:t>对于取货行为</a:t>
            </a:r>
            <a:r>
              <a:rPr lang="zh-CN" altLang="en-US" sz="1200" dirty="0"/>
              <a:t>，显示这个文案</a:t>
            </a:r>
            <a:endParaRPr lang="zh-CN" altLang="en-US" sz="1200" dirty="0"/>
          </a:p>
          <a:p>
            <a:r>
              <a:rPr lang="zh-CN" altLang="en-US" sz="1200" dirty="0"/>
              <a:t>对于送货行为的</a:t>
            </a:r>
            <a:r>
              <a:rPr lang="zh-CN" altLang="en-US" sz="1200" dirty="0"/>
              <a:t>，显示未送达上报</a:t>
            </a:r>
            <a:endParaRPr lang="zh-CN" altLang="en-US" sz="1200" dirty="0"/>
          </a:p>
          <a:p>
            <a:r>
              <a:rPr lang="zh-CN" altLang="en-US" sz="1200" dirty="0"/>
              <a:t>点击后进入异常上报界面</a:t>
            </a:r>
            <a:endParaRPr lang="zh-CN" altLang="en-US" sz="1200" dirty="0"/>
          </a:p>
          <a:p>
            <a:r>
              <a:rPr lang="zh-CN" altLang="en-US" sz="1200" dirty="0"/>
              <a:t>当没有接货单地址的电子围栏内，会有提示，但不阻止，仍可以操作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点击后进入异常上报，与【接货单】中的异常上报界面一致。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【确认提货</a:t>
            </a:r>
            <a:r>
              <a:rPr lang="zh-CN" altLang="en-US" sz="1200" dirty="0"/>
              <a:t>】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对于取货行为</a:t>
            </a:r>
            <a:r>
              <a:rPr lang="zh-CN" altLang="en-US" sz="1200" dirty="0">
                <a:sym typeface="+mn-ea"/>
              </a:rPr>
              <a:t>，显示这个文案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对于送货行为</a:t>
            </a:r>
            <a:r>
              <a:rPr lang="zh-CN" altLang="en-US" sz="1200" dirty="0">
                <a:sym typeface="+mn-ea"/>
              </a:rPr>
              <a:t>，显示确认送达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点击后，</a:t>
            </a:r>
            <a:endParaRPr lang="zh-CN" altLang="en-US" sz="1200" dirty="0"/>
          </a:p>
          <a:p>
            <a:r>
              <a:rPr lang="zh-CN" altLang="en-US" sz="1200" dirty="0">
                <a:sym typeface="+mn-ea"/>
              </a:rPr>
              <a:t>当没有接货单地址的电子围栏内，会有提示，但不阻止，仍可以操作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3528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3066314" y="3003559"/>
            <a:ext cx="5966880" cy="1001505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993" y="3285915"/>
            <a:ext cx="845820" cy="3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第四</a:t>
            </a:r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  <a:endParaRPr lang="zh-CN" altLang="en-US" sz="221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5168" y="2808761"/>
            <a:ext cx="1431290" cy="15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标题 5"/>
          <p:cNvSpPr txBox="1"/>
          <p:nvPr>
            <p:custDataLst>
              <p:tags r:id="rId5"/>
            </p:custDataLst>
          </p:nvPr>
        </p:nvSpPr>
        <p:spPr>
          <a:xfrm>
            <a:off x="3472603" y="3236724"/>
            <a:ext cx="4258194" cy="55372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我的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4.1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420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我的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98035" y="1491615"/>
            <a:ext cx="3470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点击后，进入登录界面</a:t>
            </a:r>
            <a:endParaRPr lang="zh-CN" altLang="en-US" sz="1200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3864610" y="162496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79830"/>
            <a:ext cx="2467610" cy="533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>
            <a:off x="3864610" y="224663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864610" y="266192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864610" y="3002280"/>
            <a:ext cx="779780" cy="107442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616450" y="2108835"/>
            <a:ext cx="3470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点击后，进入</a:t>
            </a:r>
            <a:r>
              <a:rPr lang="zh-CN" altLang="en-US" sz="1200" dirty="0"/>
              <a:t>基本信息界面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598035" y="2524125"/>
            <a:ext cx="3470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点击后，进入我的上报界面</a:t>
            </a:r>
            <a:endParaRPr lang="zh-CN" altLang="en-US" sz="1200" dirty="0"/>
          </a:p>
          <a:p>
            <a:r>
              <a:rPr lang="zh-CN" altLang="en-US" sz="1200" dirty="0"/>
              <a:t>其中对于有调度反馈了信息但没有查看过的</a:t>
            </a:r>
            <a:endParaRPr lang="zh-CN" altLang="en-US" sz="1200" dirty="0"/>
          </a:p>
          <a:p>
            <a:r>
              <a:rPr lang="zh-CN" altLang="en-US" sz="1200" dirty="0"/>
              <a:t>显示</a:t>
            </a:r>
            <a:r>
              <a:rPr lang="en-US" altLang="zh-CN" sz="1200" dirty="0"/>
              <a:t>“</a:t>
            </a:r>
            <a:r>
              <a:rPr lang="zh-CN" altLang="en-US" sz="1200" dirty="0"/>
              <a:t>有反馈更新</a:t>
            </a:r>
            <a:r>
              <a:rPr lang="en-US" altLang="zh-CN" sz="1200" dirty="0"/>
              <a:t>”</a:t>
            </a:r>
            <a:endParaRPr lang="en-US" altLang="zh-CN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644390" y="4076700"/>
            <a:ext cx="3470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点击后，进入修改密码界面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4.2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420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基本信息界面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36465" y="1410970"/>
            <a:ext cx="3470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点击后，进入登录界面</a:t>
            </a:r>
            <a:endParaRPr lang="zh-CN" altLang="en-US" sz="1200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4008120" y="154876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155700"/>
            <a:ext cx="2667635" cy="5335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3528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3066314" y="3003559"/>
            <a:ext cx="5966880" cy="1001505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993" y="3285915"/>
            <a:ext cx="851195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第一章</a:t>
            </a:r>
            <a:endParaRPr lang="zh-CN" altLang="en-US" sz="221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15168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标题 5"/>
          <p:cNvSpPr txBox="1"/>
          <p:nvPr>
            <p:custDataLst>
              <p:tags r:id="rId5"/>
            </p:custDataLst>
          </p:nvPr>
        </p:nvSpPr>
        <p:spPr>
          <a:xfrm>
            <a:off x="3472603" y="3236724"/>
            <a:ext cx="4258194" cy="55372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4.2</a:t>
            </a:r>
            <a:endParaRPr lang="en-US" altLang="zh-CN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350" y="620395"/>
            <a:ext cx="420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我的上报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851910" y="187960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4051300"/>
            <a:ext cx="2383155" cy="2279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40" y="1162685"/>
            <a:ext cx="2438400" cy="275082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5697855" y="438594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95" y="1162685"/>
            <a:ext cx="2548890" cy="509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3823970" y="2066290"/>
            <a:ext cx="248221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默认展示未处理，可以切换查看已处理的异常上报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信息有：异常类型、上报时间、单据号、派车单号、上报异常类型和原因</a:t>
            </a:r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排序</a:t>
            </a:r>
            <a:endParaRPr lang="zh-CN" altLang="en-US" sz="1200" dirty="0"/>
          </a:p>
          <a:p>
            <a:r>
              <a:rPr lang="zh-CN" altLang="en-US" sz="1200" dirty="0"/>
              <a:t>未处理的按照上报时间的倒序排序</a:t>
            </a:r>
            <a:endParaRPr lang="zh-CN" altLang="en-US" sz="1200" dirty="0"/>
          </a:p>
          <a:p>
            <a:r>
              <a:rPr lang="zh-CN" altLang="en-US" sz="1200" dirty="0"/>
              <a:t>已处理的按照处理时间的倒序排序</a:t>
            </a:r>
            <a:endParaRPr lang="zh-CN" altLang="en-US" sz="1200" dirty="0"/>
          </a:p>
          <a:p>
            <a:endParaRPr lang="zh-CN" altLang="en-US" sz="1200" dirty="0"/>
          </a:p>
          <a:p>
            <a:endParaRPr lang="zh-CN" altLang="en-US" sz="1200" dirty="0"/>
          </a:p>
          <a:p>
            <a:r>
              <a:rPr lang="zh-CN" altLang="en-US" sz="1200" dirty="0"/>
              <a:t>点击后，进入详情界面</a:t>
            </a:r>
            <a:endParaRPr lang="zh-CN" altLang="en-US" sz="1200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9872" y="257714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谢谢！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1.1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标题 5"/>
          <p:cNvSpPr txBox="1"/>
          <p:nvPr>
            <p:custDataLst>
              <p:tags r:id="rId3"/>
            </p:custDataLst>
          </p:nvPr>
        </p:nvSpPr>
        <p:spPr>
          <a:xfrm>
            <a:off x="3472603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基础信息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密码</a:t>
            </a:r>
            <a:r>
              <a:rPr lang="zh-CN" altLang="en-US" dirty="0">
                <a:solidFill>
                  <a:schemeClr val="bg1"/>
                </a:solidFill>
              </a:rPr>
              <a:t>登录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93590" y="2949575"/>
            <a:ext cx="441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输入手机号、密码进行登录</a:t>
            </a:r>
            <a:endParaRPr lang="zh-CN" altLang="en-US" sz="1400" dirty="0"/>
          </a:p>
          <a:p>
            <a:r>
              <a:rPr lang="zh-CN" altLang="en-US" sz="1400" dirty="0"/>
              <a:t>对于内部司机，首次会有个初始密码，可以登录成功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5" y="1273810"/>
            <a:ext cx="2409825" cy="517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3747135" y="3112770"/>
            <a:ext cx="84645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747135" y="3714115"/>
            <a:ext cx="84645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747135" y="4324350"/>
            <a:ext cx="84645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747135" y="4688205"/>
            <a:ext cx="84645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747135" y="6027420"/>
            <a:ext cx="84645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93590" y="3561080"/>
            <a:ext cx="27717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/>
              <a:t>点击后，进入修改密码界面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593590" y="4170680"/>
            <a:ext cx="2953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/>
              <a:t>点击后，登录成功后，进入首页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593590" y="4535170"/>
            <a:ext cx="2579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/>
              <a:t>点击后，进入注册界面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593590" y="5874385"/>
            <a:ext cx="4420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/>
              <a:t>点击后，进入动态密码登录界面（即手机动态验证码</a:t>
            </a:r>
            <a:r>
              <a:rPr lang="zh-CN" altLang="en-US" sz="1400" dirty="0"/>
              <a:t>）</a:t>
            </a:r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1.2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标题 5"/>
          <p:cNvSpPr txBox="1"/>
          <p:nvPr>
            <p:custDataLst>
              <p:tags r:id="rId3"/>
            </p:custDataLst>
          </p:nvPr>
        </p:nvSpPr>
        <p:spPr>
          <a:xfrm>
            <a:off x="3472603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基础信息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动态密码登录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93590" y="3168015"/>
            <a:ext cx="3792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输入手机号</a:t>
            </a:r>
            <a:r>
              <a:rPr lang="en-US" altLang="zh-CN" sz="1400" dirty="0"/>
              <a:t>,</a:t>
            </a:r>
            <a:r>
              <a:rPr lang="zh-CN" altLang="en-US" sz="1400" dirty="0"/>
              <a:t>点击获取动态密码</a:t>
            </a:r>
            <a:endParaRPr lang="zh-CN" altLang="en-US" sz="1400" dirty="0"/>
          </a:p>
          <a:p>
            <a:r>
              <a:rPr lang="zh-CN" altLang="en-US" sz="1400" dirty="0"/>
              <a:t>以短信的形式会发送过来，正确</a:t>
            </a:r>
            <a:r>
              <a:rPr lang="zh-CN" altLang="en-US" sz="1400" dirty="0"/>
              <a:t>输入后</a:t>
            </a:r>
            <a:endParaRPr lang="zh-CN" altLang="en-US" sz="1400" dirty="0"/>
          </a:p>
          <a:p>
            <a:r>
              <a:rPr lang="zh-CN" altLang="en-US" sz="1400" dirty="0"/>
              <a:t>点击登录，成功后进入首页。</a:t>
            </a:r>
            <a:endParaRPr lang="zh-CN" altLang="en-US" sz="14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747135" y="3429000"/>
            <a:ext cx="84645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40" y="1308100"/>
            <a:ext cx="2606040" cy="521398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1.3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修改密码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112895" y="158686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754880" y="1402715"/>
            <a:ext cx="1329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步骤</a:t>
            </a:r>
            <a:r>
              <a:rPr lang="en-US" altLang="zh-CN"/>
              <a:t>1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59840" y="4161155"/>
            <a:ext cx="13296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步骤</a:t>
            </a:r>
            <a:r>
              <a:rPr lang="en-US" altLang="zh-CN"/>
              <a:t>2</a:t>
            </a:r>
            <a:r>
              <a:rPr lang="zh-CN" altLang="en-US"/>
              <a:t>：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1342390"/>
            <a:ext cx="2781300" cy="2312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060" y="4020820"/>
            <a:ext cx="2773680" cy="2416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直接箭头连接符 10"/>
          <p:cNvCxnSpPr/>
          <p:nvPr/>
        </p:nvCxnSpPr>
        <p:spPr>
          <a:xfrm flipH="1">
            <a:off x="2319655" y="4345305"/>
            <a:ext cx="2740025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267460" y="4625975"/>
            <a:ext cx="37922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/>
              <a:t>按照密码输入规则，输入想要修改的密码</a:t>
            </a:r>
            <a:endParaRPr lang="zh-CN" altLang="en-US" sz="1400" dirty="0"/>
          </a:p>
          <a:p>
            <a:r>
              <a:rPr lang="zh-CN" altLang="en-US" sz="1400" dirty="0"/>
              <a:t>需要输入两次，两次必须相同</a:t>
            </a:r>
            <a:endParaRPr lang="zh-CN" altLang="en-US" sz="1400" dirty="0"/>
          </a:p>
          <a:p>
            <a:r>
              <a:rPr lang="zh-CN" altLang="en-US" sz="1400" dirty="0"/>
              <a:t>点击确认后，修改成功返回登录界面</a:t>
            </a:r>
            <a:endParaRPr lang="zh-CN" altLang="en-US" sz="1400" dirty="0"/>
          </a:p>
          <a:p>
            <a:endParaRPr lang="zh-CN" altLang="en-US" sz="1400" dirty="0"/>
          </a:p>
          <a:p>
            <a:r>
              <a:rPr lang="zh-CN" altLang="en-US" sz="1400" dirty="0"/>
              <a:t>可以点击切换图标查看</a:t>
            </a:r>
            <a:r>
              <a:rPr lang="en-US" altLang="zh-CN" sz="1400" dirty="0"/>
              <a:t>/</a:t>
            </a:r>
            <a:r>
              <a:rPr lang="zh-CN" altLang="en-US" sz="1400" dirty="0"/>
              <a:t>隐藏输入的密码值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754880" y="1771015"/>
            <a:ext cx="3792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ym typeface="+mn-ea"/>
              </a:rPr>
              <a:t>点击获取动态密码</a:t>
            </a:r>
            <a:endParaRPr lang="zh-CN" altLang="en-US" sz="1400" dirty="0"/>
          </a:p>
          <a:p>
            <a:r>
              <a:rPr lang="zh-CN" altLang="en-US" sz="1400" dirty="0">
                <a:sym typeface="+mn-ea"/>
              </a:rPr>
              <a:t>以短信的形式会发送过来，正确输入后</a:t>
            </a:r>
            <a:endParaRPr lang="zh-CN" altLang="en-US" sz="1400" dirty="0">
              <a:sym typeface="+mn-ea"/>
            </a:endParaRPr>
          </a:p>
          <a:p>
            <a:r>
              <a:rPr lang="zh-CN" altLang="en-US" sz="1400" dirty="0"/>
              <a:t>点击下一步进入以下界面【步骤二</a:t>
            </a:r>
            <a:r>
              <a:rPr lang="zh-CN" altLang="en-US" sz="1400" dirty="0"/>
              <a:t>】</a:t>
            </a:r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1.4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注册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72610" y="1734185"/>
            <a:ext cx="4074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输入手机号，点击</a:t>
            </a:r>
            <a:r>
              <a:rPr lang="zh-CN" altLang="en-US" sz="1200" dirty="0"/>
              <a:t>获取验证码</a:t>
            </a:r>
            <a:endParaRPr lang="zh-CN" altLang="en-US" sz="1200" dirty="0"/>
          </a:p>
          <a:p>
            <a:r>
              <a:rPr lang="zh-CN" altLang="en-US" sz="1200" dirty="0"/>
              <a:t>根据密码规则输入密码，当不符合密码规则的输入会有相应的提示；点击图标，切换显示</a:t>
            </a:r>
            <a:r>
              <a:rPr lang="en-US" altLang="zh-CN" sz="1200" dirty="0"/>
              <a:t>/</a:t>
            </a:r>
            <a:r>
              <a:rPr lang="zh-CN" altLang="en-US" sz="1200" dirty="0"/>
              <a:t>隐藏输入的密码值。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224280"/>
            <a:ext cx="2214880" cy="535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直接箭头连接符 4"/>
          <p:cNvCxnSpPr/>
          <p:nvPr/>
        </p:nvCxnSpPr>
        <p:spPr>
          <a:xfrm>
            <a:off x="3611880" y="185991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611880" y="2880360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354195" y="2619375"/>
            <a:ext cx="4074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点击后，在手机底部出现所有车型列表，手动选择一个带入到车型字段</a:t>
            </a:r>
            <a:r>
              <a:rPr lang="zh-CN" altLang="en-US" sz="1200" dirty="0"/>
              <a:t>里面。</a:t>
            </a:r>
            <a:endParaRPr lang="zh-CN" altLang="en-US" sz="12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825" y="3079750"/>
            <a:ext cx="2773680" cy="3329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259632" y="548680"/>
            <a:ext cx="4824536" cy="531586"/>
          </a:xfrm>
          <a:prstGeom prst="rect">
            <a:avLst/>
          </a:prstGeom>
          <a:solidFill>
            <a:srgbClr val="F083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992" y="537881"/>
            <a:ext cx="61360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0832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1.4</a:t>
            </a:r>
            <a:endParaRPr lang="zh-CN" altLang="en-US" sz="3200" dirty="0">
              <a:solidFill>
                <a:srgbClr val="F0832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620688"/>
            <a:ext cx="206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注册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224280"/>
            <a:ext cx="2214880" cy="535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611880" y="3545205"/>
            <a:ext cx="608330" cy="0"/>
          </a:xfrm>
          <a:prstGeom prst="straightConnector1">
            <a:avLst/>
          </a:prstGeom>
          <a:ln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404995" y="5337810"/>
            <a:ext cx="1617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/>
              <a:t>选择车号归属；然后输入车牌号，支持</a:t>
            </a:r>
            <a:r>
              <a:rPr lang="zh-CN" altLang="en-US" sz="1200" dirty="0">
                <a:sym typeface="+mn-ea"/>
              </a:rPr>
              <a:t>数字、字母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95" y="1224280"/>
            <a:ext cx="2758440" cy="387858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290_1*i*1"/>
  <p:tag name="KSO_WM_TEMPLATE_CATEGORY" val="diagram"/>
  <p:tag name="KSO_WM_TEMPLATE_INDEX" val="20191290"/>
  <p:tag name="KSO_WM_UNIT_LAYERLEVEL" val="1"/>
  <p:tag name="KSO_WM_TAG_VERSION" val="1.0"/>
  <p:tag name="KSO_WM_BEAUTIFY_FLAG" val="#wm#"/>
  <p:tag name="KSO_WM_UNIT_ADJUSTLAYOUT_ID" val="25"/>
  <p:tag name="KSO_WM_UNIT_COLOR_SCHEME_SHAPE_ID" val="25"/>
  <p:tag name="KSO_WM_UNIT_COLOR_SCHEME_PARENT_PAGE" val="0_1"/>
  <p:tag name="KSO_WM_UNIT_FOIL_COLOR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1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1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1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TEXT_PART_ID" val="5-X"/>
  <p:tag name="KSO_WM_UNIT_TEXT_PART_SIZE" val="92.4*403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290_1*a*1"/>
  <p:tag name="KSO_WM_TEMPLATE_CATEGORY" val="diagram"/>
  <p:tag name="KSO_WM_TEMPLATE_INDEX" val="20191290"/>
  <p:tag name="KSO_WM_UNIT_LAYERLEVEL" val="1"/>
  <p:tag name="KSO_WM_TAG_VERSION" val="1.0"/>
  <p:tag name="KSO_WM_BEAUTIFY_FLAG" val="#wm#"/>
  <p:tag name="KSO_WM_UNIT_ADJUSTLAYOUT_ID" val="17"/>
  <p:tag name="KSO_WM_UNIT_COLOR_SCHEME_SHAPE_ID" val="17"/>
  <p:tag name="KSO_WM_UNIT_COLOR_SCHEME_PARENT_PAGE" val="0_1"/>
  <p:tag name="KSO_WM_UNIT_NOCLEAR" val="0"/>
  <p:tag name="KSO_WM_UNIT_TEXT_PART_ID_V2" val="a-2-1"/>
  <p:tag name="KSO_WM_UNIT_ISNUMDGMTITLE" val="0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1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5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7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9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.xml><?xml version="1.0" encoding="utf-8"?>
<p:tagLst xmlns:p="http://schemas.openxmlformats.org/presentationml/2006/main">
  <p:tag name="KSO_WM_UNIT_VALUE" val="1692*126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290_1*d*1"/>
  <p:tag name="KSO_WM_TEMPLATE_CATEGORY" val="diagram"/>
  <p:tag name="KSO_WM_TEMPLATE_INDEX" val="20191290"/>
  <p:tag name="KSO_WM_UNIT_LAYERLEVEL" val="1"/>
  <p:tag name="KSO_WM_TAG_VERSION" val="1.0"/>
  <p:tag name="KSO_WM_BEAUTIFY_FLAG" val="#wm#"/>
  <p:tag name="KSO_WM_UNIT_ADJUSTLAYOUT_ID" val="18"/>
  <p:tag name="KSO_WM_UNIT_PICTURE_CLIP_FLAG" val="1"/>
  <p:tag name="KSO_WM_UNIT_COLOR_SCHEME_SHAPE_ID" val="18"/>
  <p:tag name="KSO_WM_UNIT_COLOR_SCHEME_PARENT_PAGE" val="0_1"/>
  <p:tag name="KSO_WM_UNIT_SUPPORT_UNIT_TYPE" val="[&quot;d&quot;]"/>
  <p:tag name="KSO_WM_TAG_Front_Size" val=""/>
  <p:tag name="KSO_WM_TAG_Backgroup_Id" val=""/>
  <p:tag name="KSO_WM_TAG_Backgroup_Size" val=""/>
  <p:tag name="KSO_WM_TAG_Zoder_Position" val=""/>
</p:tagLst>
</file>

<file path=ppt/tags/tag30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1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2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33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4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3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6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37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8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9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4.xml><?xml version="1.0" encoding="utf-8"?>
<p:tagLst xmlns:p="http://schemas.openxmlformats.org/presentationml/2006/main">
  <p:tag name="KSO_WM_UNIT_VALUE" val="1692*126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290_1*d*1"/>
  <p:tag name="KSO_WM_TEMPLATE_CATEGORY" val="diagram"/>
  <p:tag name="KSO_WM_TEMPLATE_INDEX" val="20191290"/>
  <p:tag name="KSO_WM_UNIT_LAYERLEVEL" val="1"/>
  <p:tag name="KSO_WM_TAG_VERSION" val="1.0"/>
  <p:tag name="KSO_WM_BEAUTIFY_FLAG" val="#wm#"/>
  <p:tag name="KSO_WM_UNIT_ADJUSTLAYOUT_ID" val="18"/>
  <p:tag name="KSO_WM_UNIT_PICTURE_CLIP_FLAG" val="1"/>
  <p:tag name="KSO_WM_UNIT_COLOR_SCHEME_SHAPE_ID" val="18"/>
  <p:tag name="KSO_WM_UNIT_COLOR_SCHEME_PARENT_PAGE" val="0_1"/>
  <p:tag name="KSO_WM_UNIT_SUPPORT_UNIT_TYPE" val="[&quot;d&quot;]"/>
  <p:tag name="KSO_WM_TAG_Front_Size" val=""/>
  <p:tag name="KSO_WM_TAG_Backgroup_Id" val=""/>
  <p:tag name="KSO_WM_TAG_Backgroup_Size" val=""/>
  <p:tag name="KSO_WM_TAG_Zoder_Position" val=""/>
</p:tagLst>
</file>

<file path=ppt/tags/tag4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41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42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4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4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45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46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4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4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49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5.xml><?xml version="1.0" encoding="utf-8"?>
<p:tagLst xmlns:p="http://schemas.openxmlformats.org/presentationml/2006/main">
  <p:tag name="KSO_WM_BEAUTIFY_FLAG" val="#wm#"/>
  <p:tag name="KSO_WM_TEMPLATE_CATEGORY" val="diagram"/>
  <p:tag name="KSO_WM_TEMPLATE_INDEX" val="20191290"/>
  <p:tag name="KSO_WM_SLIDE_ID" val="diagram20191290_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58*480"/>
  <p:tag name="KSO_WM_SLIDE_POSITION" val="53*30"/>
  <p:tag name="KSO_WM_SLIDE_LAYOUT" val="a_d"/>
  <p:tag name="KSO_WM_SLIDE_LAYOUT_CNT" val="1_1"/>
  <p:tag name="KSO_WM_SLIDE_CONSTRAINT" val="%7b%22slideConstraint%22%3a%7b%22seriesAreas%22%3a%5b%5d%2c%22singleAreas%22%3a%5b%7b%22shapes%22%3a%5b18%5d%2c%22serialConstraintIndex%22%3a-1%2c%22areatextmark%22%3a0%2c%22pictureprocessmark%22%3a0%7d%5d%7d%7d"/>
  <p:tag name="KSO_WM_SLIDE_COLORSCHEME_VERSION" val="3.2"/>
  <p:tag name="KSO_WM_SLIDE_BACKGROUND_SUBSTITUTE_COLOR" val="14277081"/>
  <p:tag name="KSO_WM_TEMPLATE_SUBCATEGORY" val="0"/>
  <p:tag name="KSO_WM_TEMPLATE_MASTER_TYPE" val="0"/>
  <p:tag name="KSO_WM_TEMPLATE_COLOR_TYPE" val="0"/>
</p:tagLst>
</file>

<file path=ppt/tags/tag5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51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5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5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5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55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56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5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5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59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6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6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61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6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6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6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65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66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6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6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69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7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71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7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7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7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75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76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7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7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79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8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81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8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83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84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8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8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8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88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89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90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9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92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93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heme/theme1.xml><?xml version="1.0" encoding="utf-8"?>
<a:theme xmlns:a="http://schemas.openxmlformats.org/drawingml/2006/main" name="3_默认设计模板">
  <a:themeElements>
    <a:clrScheme name="3_默认设计模板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5126</Words>
  <Application>WPS 演示</Application>
  <PresentationFormat>全屏显示(4:3)</PresentationFormat>
  <Paragraphs>620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Calibri</vt:lpstr>
      <vt:lpstr>Arial Unicode MS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企业形象介绍</dc:title>
  <dc:creator>QIJL</dc:creator>
  <cp:lastModifiedBy>Fhjh</cp:lastModifiedBy>
  <cp:revision>985</cp:revision>
  <dcterms:created xsi:type="dcterms:W3CDTF">2012-09-06T07:43:00Z</dcterms:created>
  <dcterms:modified xsi:type="dcterms:W3CDTF">2020-09-24T03:25:06Z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